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63"/>
  </p:notesMasterIdLst>
  <p:handoutMasterIdLst>
    <p:handoutMasterId r:id="rId64"/>
  </p:handoutMasterIdLst>
  <p:sldIdLst>
    <p:sldId id="533" r:id="rId2"/>
    <p:sldId id="537" r:id="rId3"/>
    <p:sldId id="538" r:id="rId4"/>
    <p:sldId id="541" r:id="rId5"/>
    <p:sldId id="542" r:id="rId6"/>
    <p:sldId id="543" r:id="rId7"/>
    <p:sldId id="602" r:id="rId8"/>
    <p:sldId id="670" r:id="rId9"/>
    <p:sldId id="604" r:id="rId10"/>
    <p:sldId id="622" r:id="rId11"/>
    <p:sldId id="623" r:id="rId12"/>
    <p:sldId id="624" r:id="rId13"/>
    <p:sldId id="625" r:id="rId14"/>
    <p:sldId id="626" r:id="rId15"/>
    <p:sldId id="627" r:id="rId16"/>
    <p:sldId id="628" r:id="rId17"/>
    <p:sldId id="629" r:id="rId18"/>
    <p:sldId id="630" r:id="rId19"/>
    <p:sldId id="631" r:id="rId20"/>
    <p:sldId id="632" r:id="rId21"/>
    <p:sldId id="633" r:id="rId22"/>
    <p:sldId id="634" r:id="rId23"/>
    <p:sldId id="635" r:id="rId24"/>
    <p:sldId id="636" r:id="rId25"/>
    <p:sldId id="637" r:id="rId26"/>
    <p:sldId id="638" r:id="rId27"/>
    <p:sldId id="639" r:id="rId28"/>
    <p:sldId id="640" r:id="rId29"/>
    <p:sldId id="614" r:id="rId30"/>
    <p:sldId id="616" r:id="rId31"/>
    <p:sldId id="654" r:id="rId32"/>
    <p:sldId id="655" r:id="rId33"/>
    <p:sldId id="656" r:id="rId34"/>
    <p:sldId id="657" r:id="rId35"/>
    <p:sldId id="658" r:id="rId36"/>
    <p:sldId id="659" r:id="rId37"/>
    <p:sldId id="615" r:id="rId38"/>
    <p:sldId id="641" r:id="rId39"/>
    <p:sldId id="642" r:id="rId40"/>
    <p:sldId id="643" r:id="rId41"/>
    <p:sldId id="644" r:id="rId42"/>
    <p:sldId id="645" r:id="rId43"/>
    <p:sldId id="646" r:id="rId44"/>
    <p:sldId id="617" r:id="rId45"/>
    <p:sldId id="650" r:id="rId46"/>
    <p:sldId id="651" r:id="rId47"/>
    <p:sldId id="652" r:id="rId48"/>
    <p:sldId id="653" r:id="rId49"/>
    <p:sldId id="618" r:id="rId50"/>
    <p:sldId id="647" r:id="rId51"/>
    <p:sldId id="648" r:id="rId52"/>
    <p:sldId id="649" r:id="rId53"/>
    <p:sldId id="619" r:id="rId54"/>
    <p:sldId id="660" r:id="rId55"/>
    <p:sldId id="663" r:id="rId56"/>
    <p:sldId id="664" r:id="rId57"/>
    <p:sldId id="665" r:id="rId58"/>
    <p:sldId id="666" r:id="rId59"/>
    <p:sldId id="667" r:id="rId60"/>
    <p:sldId id="668" r:id="rId61"/>
    <p:sldId id="669" r:id="rId62"/>
  </p:sldIdLst>
  <p:sldSz cx="9144000" cy="6858000" type="screen4x3"/>
  <p:notesSz cx="6808788" cy="9939338"/>
  <p:custDataLst>
    <p:tags r:id="rId65"/>
  </p:custDataLst>
  <p:defaultTextStyle>
    <a:defPPr>
      <a:defRPr lang="ru-RU"/>
    </a:defPPr>
    <a:lvl1pPr marL="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fed003" initials="d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E8"/>
    <a:srgbClr val="E9EDF4"/>
    <a:srgbClr val="DCE6F1"/>
    <a:srgbClr val="FF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46" autoAdjust="0"/>
    <p:restoredTop sz="99828" autoAdjust="0"/>
  </p:normalViewPr>
  <p:slideViewPr>
    <p:cSldViewPr>
      <p:cViewPr varScale="1">
        <p:scale>
          <a:sx n="113" d="100"/>
          <a:sy n="113" d="100"/>
        </p:scale>
        <p:origin x="-117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47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6"/>
            <a:ext cx="2951217" cy="497522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5982" y="6"/>
            <a:ext cx="2951217" cy="497522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30621CB5-B0A2-4935-8D7D-AD6CBF1BC1F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440230"/>
            <a:ext cx="2951217" cy="497520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5982" y="9440230"/>
            <a:ext cx="2951217" cy="497520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506F268D-8534-4AA9-88A1-127252416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254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10"/>
            <a:ext cx="2950475" cy="496962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44" y="10"/>
            <a:ext cx="2950475" cy="496962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D81720B3-E0A3-49D0-BA94-1E5CA06F87FC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39775"/>
            <a:ext cx="4976812" cy="3732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21188"/>
            <a:ext cx="5447030" cy="4472702"/>
          </a:xfrm>
          <a:prstGeom prst="rect">
            <a:avLst/>
          </a:prstGeom>
        </p:spPr>
        <p:txBody>
          <a:bodyPr vert="horz" lIns="91559" tIns="45779" rIns="91559" bIns="4577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9440653"/>
            <a:ext cx="2950475" cy="49696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44" y="9440653"/>
            <a:ext cx="2950475" cy="49696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16558732-94F3-4DB1-8EEA-3D4343EAA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89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50128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-8930" y="-22812"/>
            <a:ext cx="9161860" cy="1149000"/>
          </a:xfrm>
          <a:prstGeom prst="rect">
            <a:avLst/>
          </a:prstGeom>
          <a:solidFill>
            <a:srgbClr val="F15922"/>
          </a:solidFill>
          <a:ln w="12700">
            <a:miter lim="400000"/>
          </a:ln>
          <a:effectLst>
            <a:outerShdw blurRad="368300" dist="38100" dir="5400000" sx="103000" sy="103000" algn="t" rotWithShape="0">
              <a:prstClr val="black">
                <a:alpha val="17000"/>
              </a:prstClr>
            </a:outerShdw>
          </a:effectLst>
        </p:spPr>
        <p:txBody>
          <a:bodyPr lIns="0" tIns="0" rIns="0" bIns="0" anchor="ctr"/>
          <a:lstStyle/>
          <a:p>
            <a:pPr algn="ctr" defTabSz="410707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00" kern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8521190" y="6466840"/>
            <a:ext cx="446873" cy="2041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242991" y="209325"/>
            <a:ext cx="6718998" cy="73139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1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 dirty="0">
                <a:solidFill>
                  <a:srgbClr val="525E6B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554305" y="1555667"/>
            <a:ext cx="8035393" cy="3360493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Five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9" y="286628"/>
            <a:ext cx="1478741" cy="58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27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8930" y="-1"/>
            <a:ext cx="9161860" cy="6858001"/>
          </a:xfrm>
          <a:prstGeom prst="rect">
            <a:avLst/>
          </a:prstGeom>
          <a:solidFill>
            <a:srgbClr val="F0F2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09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" name="Shape 3"/>
          <p:cNvSpPr/>
          <p:nvPr/>
        </p:nvSpPr>
        <p:spPr>
          <a:xfrm>
            <a:off x="-8930" y="-5545"/>
            <a:ext cx="9161860" cy="1149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12700" dir="5400000" rotWithShape="0">
              <a:srgbClr val="000000">
                <a:alpha val="7998"/>
              </a:srgbClr>
            </a:outerShdw>
          </a:effectLst>
        </p:spPr>
        <p:txBody>
          <a:bodyPr lIns="0" tIns="0" rIns="0" bIns="0" anchor="ctr"/>
          <a:lstStyle/>
          <a:p>
            <a:pPr algn="ctr" defTabSz="410709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521191" y="6416209"/>
            <a:ext cx="446873" cy="20005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r">
              <a:defRPr sz="1300">
                <a:solidFill>
                  <a:srgbClr val="525E6A"/>
                </a:solidFill>
              </a:defRPr>
            </a:lvl1pPr>
          </a:lstStyle>
          <a:p>
            <a:pPr defTabSz="410709"/>
            <a:fld id="{86CB4B4D-7CA3-9044-876B-883B54F8677D}" type="slidenum">
              <a:rPr lang="ru-RU" kern="0" smtClean="0">
                <a:sym typeface="Arial"/>
              </a:rPr>
              <a:pPr defTabSz="410709"/>
              <a:t>‹#›</a:t>
            </a:fld>
            <a:endParaRPr lang="ru-RU" kern="0">
              <a:sym typeface="Arial"/>
            </a:endParaRP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54303" y="1518953"/>
            <a:ext cx="8035394" cy="105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 dirty="0">
                <a:solidFill>
                  <a:srgbClr val="525E6B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544711" y="2888021"/>
            <a:ext cx="8035393" cy="3360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Five</a:t>
            </a:r>
          </a:p>
        </p:txBody>
      </p:sp>
      <p:pic>
        <p:nvPicPr>
          <p:cNvPr id="1026" name="Picture 2" descr="C:\Users\ivol005\Desktop\Логотипы\Генерация\tplus_gro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2" y="247807"/>
            <a:ext cx="1055928" cy="64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54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defTabSz="410709">
        <a:defRPr sz="3100" baseline="0">
          <a:solidFill>
            <a:srgbClr val="525E6B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indent="160712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2pPr>
      <a:lvl3pPr indent="321424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3pPr>
      <a:lvl4pPr indent="482136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4pPr>
      <a:lvl5pPr indent="642849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5pPr>
      <a:lvl6pPr indent="803561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6pPr>
      <a:lvl7pPr indent="964274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7pPr>
      <a:lvl8pPr indent="1124987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8pPr>
      <a:lvl9pPr indent="1285697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9pPr>
    </p:titleStyle>
    <p:bodyStyle>
      <a:lvl1pPr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indent="160712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2pPr>
      <a:lvl3pPr indent="321424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3pPr>
      <a:lvl4pPr indent="482136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4pPr>
      <a:lvl5pPr indent="642849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5pPr>
      <a:lvl6pPr indent="803561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6pPr>
      <a:lvl7pPr indent="964274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7pPr>
      <a:lvl8pPr indent="1124987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8pPr>
      <a:lvl9pPr indent="1285697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9pPr>
    </p:bodyStyle>
    <p:otherStyle>
      <a:lvl1pPr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160712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321424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482136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642849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803561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964274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1124987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1285697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7544" y="1196753"/>
            <a:ext cx="8122155" cy="3960439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3200" b="1" dirty="0" smtClean="0"/>
          </a:p>
          <a:p>
            <a:pPr algn="ctr"/>
            <a:r>
              <a:rPr lang="ru-RU" sz="12800" b="1" dirty="0" smtClean="0"/>
              <a:t>Программа капитального ремонта и технического перевооружения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12800" b="1" dirty="0" smtClean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2000" b="1" dirty="0" smtClean="0"/>
              <a:t>компании</a:t>
            </a:r>
          </a:p>
          <a:p>
            <a:pPr lvl="0" algn="ctr">
              <a:lnSpc>
                <a:spcPct val="120000"/>
              </a:lnSpc>
              <a:spcBef>
                <a:spcPts val="0"/>
              </a:spcBef>
            </a:pPr>
            <a:r>
              <a:rPr lang="ru-RU" sz="12000" b="1" dirty="0" smtClean="0"/>
              <a:t>«Удмуртские коммунальные системы» </a:t>
            </a:r>
          </a:p>
          <a:p>
            <a:pPr lvl="0" algn="ctr">
              <a:lnSpc>
                <a:spcPct val="120000"/>
              </a:lnSpc>
              <a:spcBef>
                <a:spcPts val="0"/>
              </a:spcBef>
            </a:pPr>
            <a:r>
              <a:rPr lang="ru-RU" sz="12000" b="1" dirty="0" smtClean="0"/>
              <a:t>2017-2018</a:t>
            </a:r>
          </a:p>
          <a:p>
            <a:pPr lvl="0" algn="ctr">
              <a:lnSpc>
                <a:spcPct val="120000"/>
              </a:lnSpc>
              <a:spcBef>
                <a:spcPts val="0"/>
              </a:spcBef>
            </a:pPr>
            <a:endParaRPr lang="ru-RU" sz="12000" b="1" dirty="0" smtClean="0"/>
          </a:p>
          <a:p>
            <a:pPr lvl="0" algn="ctr">
              <a:lnSpc>
                <a:spcPct val="120000"/>
              </a:lnSpc>
              <a:spcBef>
                <a:spcPts val="0"/>
              </a:spcBef>
            </a:pPr>
            <a:r>
              <a:rPr lang="ru-RU" sz="12000" b="1" dirty="0" smtClean="0"/>
              <a:t>г. Ижевск</a:t>
            </a:r>
          </a:p>
          <a:p>
            <a:pPr lvl="0" algn="ctr">
              <a:lnSpc>
                <a:spcPct val="120000"/>
              </a:lnSpc>
              <a:spcBef>
                <a:spcPts val="0"/>
              </a:spcBef>
            </a:pPr>
            <a:endParaRPr lang="ru-RU" sz="6700" b="1" dirty="0"/>
          </a:p>
          <a:p>
            <a:pPr lvl="0" algn="ctr">
              <a:lnSpc>
                <a:spcPct val="120000"/>
              </a:lnSpc>
              <a:spcBef>
                <a:spcPts val="0"/>
              </a:spcBef>
            </a:pPr>
            <a:endParaRPr lang="ru-RU" sz="6700" b="1" dirty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3200" b="1" dirty="0"/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683568" y="5733256"/>
            <a:ext cx="8035393" cy="648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410709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65737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026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719721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195736" y="0"/>
            <a:ext cx="6739249" cy="1340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r" defTabSz="410709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г. Ижевск</a:t>
            </a:r>
          </a:p>
          <a:p>
            <a:pPr marL="0" marR="0" lvl="0" indent="0" algn="r" defTabSz="410709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Устиновский</a:t>
            </a:r>
            <a:r>
              <a:rPr kumimoji="0" lang="ru-RU" sz="31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район 2017 г.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420600"/>
              </p:ext>
            </p:extLst>
          </p:nvPr>
        </p:nvGraphicFramePr>
        <p:xfrm>
          <a:off x="467544" y="2348880"/>
          <a:ext cx="806489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6243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Перечень работ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ТПиР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Ремонты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сетей , км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  <a:sym typeface="Arial"/>
                        </a:rPr>
                        <a:t>10,054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  <a:sym typeface="Arial"/>
                        </a:rPr>
                        <a:t>0,688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  <a:sym typeface="Arial"/>
                        </a:rPr>
                        <a:t>10,742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 км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5,392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0,344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5,336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4,662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0,344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5,006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мероприятия </a:t>
            </a:r>
            <a:r>
              <a:rPr lang="ru-RU" dirty="0" err="1" smtClean="0"/>
              <a:t>Устиновского</a:t>
            </a:r>
            <a:r>
              <a:rPr lang="ru-RU" dirty="0" smtClean="0"/>
              <a:t> района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600" dirty="0" smtClean="0">
                <a:solidFill>
                  <a:schemeClr val="tx1"/>
                </a:solidFill>
              </a:rPr>
              <a:t>1.Техническое перевооружение тепловой сети от ЦТП ул. Сабурова 47а и ЦТП ул. Сабурова 37а (ЦТП 1-2 «Восточный», ЦТП 2-2 «Восточный»).</a:t>
            </a:r>
          </a:p>
          <a:p>
            <a:endParaRPr lang="ru-RU" sz="2600" dirty="0" smtClean="0">
              <a:solidFill>
                <a:schemeClr val="tx1"/>
              </a:solidFill>
            </a:endParaRPr>
          </a:p>
          <a:p>
            <a:r>
              <a:rPr lang="ru-RU" sz="2600" dirty="0" smtClean="0">
                <a:solidFill>
                  <a:schemeClr val="tx1"/>
                </a:solidFill>
              </a:rPr>
              <a:t>2. Капитальный ремонт тепловой сети от ЦТП  ул. Молодежная 34а (ЦТП А-2).</a:t>
            </a:r>
          </a:p>
          <a:p>
            <a:endParaRPr lang="ru-RU" dirty="0"/>
          </a:p>
        </p:txBody>
      </p:sp>
      <p:pic>
        <p:nvPicPr>
          <p:cNvPr id="5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0918" y="1"/>
            <a:ext cx="6993570" cy="980728"/>
          </a:xfrm>
        </p:spPr>
        <p:txBody>
          <a:bodyPr/>
          <a:lstStyle/>
          <a:p>
            <a:r>
              <a:rPr lang="ru-RU" sz="2400" dirty="0" smtClean="0"/>
              <a:t>Тепловая сеть ЦТП  ул. Сабурова 47а, 37а </a:t>
            </a:r>
            <a:br>
              <a:rPr lang="ru-RU" sz="2400" dirty="0" smtClean="0"/>
            </a:br>
            <a:r>
              <a:rPr lang="ru-RU" sz="2400" dirty="0" smtClean="0"/>
              <a:t>(ЦТП 1-2 «Восточный», ЦТП 2-2 «Восточный»)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355976" y="1340768"/>
            <a:ext cx="4413076" cy="403244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200" b="1" dirty="0">
                <a:solidFill>
                  <a:schemeClr val="tx1"/>
                </a:solidFill>
              </a:rPr>
              <a:t>Причина включения в </a:t>
            </a:r>
            <a:r>
              <a:rPr lang="ru-RU" sz="1200" b="1" dirty="0" smtClean="0">
                <a:solidFill>
                  <a:schemeClr val="tx1"/>
                </a:solidFill>
              </a:rPr>
              <a:t>программу : 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множественные </a:t>
            </a:r>
            <a:r>
              <a:rPr lang="ru-RU" sz="1200" dirty="0">
                <a:solidFill>
                  <a:schemeClr val="tx1"/>
                </a:solidFill>
              </a:rPr>
              <a:t>повреждения тепловых </a:t>
            </a:r>
            <a:r>
              <a:rPr lang="ru-RU" sz="1200" dirty="0" smtClean="0">
                <a:solidFill>
                  <a:schemeClr val="tx1"/>
                </a:solidFill>
              </a:rPr>
              <a:t>сетей </a:t>
            </a:r>
            <a:r>
              <a:rPr lang="ru-RU" sz="1200" dirty="0">
                <a:solidFill>
                  <a:schemeClr val="tx1"/>
                </a:solidFill>
              </a:rPr>
              <a:t>в 2015 - </a:t>
            </a:r>
            <a:r>
              <a:rPr lang="ru-RU" sz="1200" dirty="0" smtClean="0">
                <a:solidFill>
                  <a:schemeClr val="tx1"/>
                </a:solidFill>
              </a:rPr>
              <a:t>2017гг. и, как следствие, - затопление подвалов жилых домов и объектов. 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b="1" dirty="0" smtClean="0">
                <a:solidFill>
                  <a:schemeClr val="tx1"/>
                </a:solidFill>
              </a:rPr>
              <a:t>По тепловым сетям </a:t>
            </a:r>
            <a:r>
              <a:rPr lang="ru-RU" sz="1200" dirty="0" smtClean="0">
                <a:solidFill>
                  <a:schemeClr val="tx1"/>
                </a:solidFill>
              </a:rPr>
              <a:t>предусмотрена замена трубопроводов отопления в ППУ-изоляции, трубопроводов ГВС на </a:t>
            </a:r>
            <a:r>
              <a:rPr lang="en-US" sz="1200" dirty="0" smtClean="0">
                <a:solidFill>
                  <a:schemeClr val="tx1"/>
                </a:solidFill>
              </a:rPr>
              <a:t>PEX</a:t>
            </a:r>
            <a:r>
              <a:rPr lang="ru-RU" sz="1200" dirty="0" smtClean="0">
                <a:solidFill>
                  <a:schemeClr val="tx1"/>
                </a:solidFill>
              </a:rPr>
              <a:t>, </a:t>
            </a:r>
            <a:r>
              <a:rPr lang="en-US" sz="1200" dirty="0" smtClean="0">
                <a:solidFill>
                  <a:schemeClr val="tx1"/>
                </a:solidFill>
              </a:rPr>
              <a:t>PPRC</a:t>
            </a:r>
            <a:r>
              <a:rPr lang="ru-RU" sz="1200" dirty="0" smtClean="0">
                <a:solidFill>
                  <a:schemeClr val="tx1"/>
                </a:solidFill>
              </a:rPr>
              <a:t>, </a:t>
            </a:r>
            <a:r>
              <a:rPr lang="ru-RU" sz="1200" dirty="0" err="1" smtClean="0">
                <a:solidFill>
                  <a:schemeClr val="tx1"/>
                </a:solidFill>
              </a:rPr>
              <a:t>Изопрофлекс</a:t>
            </a:r>
            <a:r>
              <a:rPr lang="ru-RU" sz="1200" dirty="0" smtClean="0">
                <a:solidFill>
                  <a:schemeClr val="tx1"/>
                </a:solidFill>
              </a:rPr>
              <a:t>-А.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u="sng" dirty="0" smtClean="0">
                <a:solidFill>
                  <a:schemeClr val="tx1"/>
                </a:solidFill>
              </a:rPr>
              <a:t>Протяженность тепловых сетей на замену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от ЦТП 1-2 «Восточный» - 8,854 км: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в рамках концессии: ГВС – 1,8484 км, отопление – 2,0916 км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</a:rPr>
              <a:t>в</a:t>
            </a:r>
            <a:r>
              <a:rPr lang="ru-RU" sz="1200" dirty="0" smtClean="0">
                <a:solidFill>
                  <a:schemeClr val="tx1"/>
                </a:solidFill>
              </a:rPr>
              <a:t> рамках тарифа: </a:t>
            </a:r>
            <a:r>
              <a:rPr lang="ru-RU" sz="1200" dirty="0">
                <a:solidFill>
                  <a:schemeClr val="tx1"/>
                </a:solidFill>
              </a:rPr>
              <a:t>ГВС – </a:t>
            </a:r>
            <a:r>
              <a:rPr lang="ru-RU" sz="1200" dirty="0" smtClean="0">
                <a:solidFill>
                  <a:schemeClr val="tx1"/>
                </a:solidFill>
              </a:rPr>
              <a:t>1,0094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0,356 км;</a:t>
            </a:r>
            <a:endParaRPr lang="ru-RU" sz="12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от </a:t>
            </a:r>
            <a:r>
              <a:rPr lang="ru-RU" sz="1200" dirty="0">
                <a:solidFill>
                  <a:schemeClr val="tx1"/>
                </a:solidFill>
              </a:rPr>
              <a:t>ЦТП </a:t>
            </a:r>
            <a:r>
              <a:rPr lang="ru-RU" sz="1200" dirty="0" smtClean="0">
                <a:solidFill>
                  <a:schemeClr val="tx1"/>
                </a:solidFill>
              </a:rPr>
              <a:t>2-2 «Восточный»:</a:t>
            </a:r>
            <a:endParaRPr lang="ru-RU" sz="12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в рамках концессии: </a:t>
            </a:r>
            <a:r>
              <a:rPr lang="ru-RU" sz="1200" dirty="0">
                <a:solidFill>
                  <a:schemeClr val="tx1"/>
                </a:solidFill>
              </a:rPr>
              <a:t>ГВС – </a:t>
            </a:r>
            <a:r>
              <a:rPr lang="ru-RU" sz="1200" dirty="0" smtClean="0">
                <a:solidFill>
                  <a:schemeClr val="tx1"/>
                </a:solidFill>
              </a:rPr>
              <a:t>0,1952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0,1952 </a:t>
            </a:r>
            <a:r>
              <a:rPr lang="ru-RU" sz="1200" dirty="0">
                <a:solidFill>
                  <a:schemeClr val="tx1"/>
                </a:solidFill>
              </a:rPr>
              <a:t>км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в рамках тарифа: </a:t>
            </a:r>
            <a:r>
              <a:rPr lang="ru-RU" sz="1200" dirty="0">
                <a:solidFill>
                  <a:schemeClr val="tx1"/>
                </a:solidFill>
              </a:rPr>
              <a:t>ГВС – </a:t>
            </a:r>
            <a:r>
              <a:rPr lang="ru-RU" sz="1200" dirty="0" smtClean="0">
                <a:solidFill>
                  <a:schemeClr val="tx1"/>
                </a:solidFill>
              </a:rPr>
              <a:t>1,4512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1,7068 км.</a:t>
            </a:r>
            <a:endParaRPr lang="ru-RU" sz="12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После завершения ремонтных работ выполнено благоустройство всех участков.</a:t>
            </a:r>
          </a:p>
          <a:p>
            <a:pPr>
              <a:spcBef>
                <a:spcPts val="0"/>
              </a:spcBef>
            </a:pPr>
            <a:endParaRPr lang="ru-RU" sz="13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300" dirty="0" smtClean="0"/>
          </a:p>
          <a:p>
            <a:pPr>
              <a:spcBef>
                <a:spcPts val="0"/>
              </a:spcBef>
            </a:pPr>
            <a:endParaRPr lang="ru-RU" sz="1600" dirty="0"/>
          </a:p>
        </p:txBody>
      </p:sp>
      <p:pic>
        <p:nvPicPr>
          <p:cNvPr id="2050" name="Picture 2" descr="C:\Users\dter002\Documents\Xerox WorkCentre 3550_20170303095043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t="1357" r="9130" b="1762"/>
          <a:stretch/>
        </p:blipFill>
        <p:spPr bwMode="auto">
          <a:xfrm>
            <a:off x="161925" y="1200150"/>
            <a:ext cx="3617987" cy="553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39163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5490" y="209325"/>
            <a:ext cx="6718998" cy="731396"/>
          </a:xfrm>
        </p:spPr>
        <p:txBody>
          <a:bodyPr/>
          <a:lstStyle/>
          <a:p>
            <a:r>
              <a:rPr lang="ru-RU" sz="2400" dirty="0" smtClean="0"/>
              <a:t>Тепловая сеть ЦТП  ул. Молодежная 34а </a:t>
            </a:r>
            <a:br>
              <a:rPr lang="ru-RU" sz="2400" dirty="0" smtClean="0"/>
            </a:br>
            <a:r>
              <a:rPr lang="ru-RU" sz="2400" dirty="0" smtClean="0"/>
              <a:t>(ЦТП А-2), капремонт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200" b="1" dirty="0">
                <a:solidFill>
                  <a:schemeClr val="tx1"/>
                </a:solidFill>
              </a:rPr>
              <a:t>Причина включения в </a:t>
            </a:r>
            <a:r>
              <a:rPr lang="ru-RU" sz="1200" b="1" dirty="0" smtClean="0">
                <a:solidFill>
                  <a:schemeClr val="tx1"/>
                </a:solidFill>
              </a:rPr>
              <a:t>программу: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множественные </a:t>
            </a:r>
            <a:r>
              <a:rPr lang="ru-RU" sz="1200" dirty="0">
                <a:solidFill>
                  <a:schemeClr val="tx1"/>
                </a:solidFill>
              </a:rPr>
              <a:t>повреждения трубопроводов </a:t>
            </a:r>
            <a:r>
              <a:rPr lang="ru-RU" sz="1200" dirty="0" smtClean="0">
                <a:solidFill>
                  <a:schemeClr val="tx1"/>
                </a:solidFill>
              </a:rPr>
              <a:t>отопления и ГВС, </a:t>
            </a:r>
            <a:r>
              <a:rPr lang="ru-RU" sz="1200" dirty="0">
                <a:solidFill>
                  <a:schemeClr val="tx1"/>
                </a:solidFill>
              </a:rPr>
              <a:t>заключение диагностической лаборатории</a:t>
            </a:r>
            <a:r>
              <a:rPr lang="ru-RU" sz="1200" dirty="0" smtClean="0">
                <a:solidFill>
                  <a:schemeClr val="tx1"/>
                </a:solidFill>
              </a:rPr>
              <a:t>. По причине порывов на данном участке происходило регулярное затопление подвальных помещений жилых домов №8,10 по ул. Молодежная.</a:t>
            </a:r>
          </a:p>
          <a:p>
            <a:pPr>
              <a:spcBef>
                <a:spcPts val="0"/>
              </a:spcBef>
            </a:pPr>
            <a:endParaRPr lang="ru-RU" sz="12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b="1" dirty="0" smtClean="0">
                <a:solidFill>
                  <a:schemeClr val="tx1"/>
                </a:solidFill>
              </a:rPr>
              <a:t>По тепловым сетям </a:t>
            </a:r>
            <a:r>
              <a:rPr lang="ru-RU" sz="1200" dirty="0" smtClean="0">
                <a:solidFill>
                  <a:schemeClr val="tx1"/>
                </a:solidFill>
              </a:rPr>
              <a:t>предусмотрена замена трубопроводов отопления и ГВС.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Протяженность тепловых сетей от ЦТП А-2 на замену составляет: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ГВС – 0,172 км, отопление – 0,172 км.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После завершения ремонтных работ выполнено благоустройство участка.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05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3" t="42710" r="44201" b="11380"/>
          <a:stretch/>
        </p:blipFill>
        <p:spPr bwMode="auto">
          <a:xfrm rot="5400000">
            <a:off x="112211" y="1453759"/>
            <a:ext cx="5305436" cy="502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3" y="116632"/>
            <a:ext cx="6984776" cy="1008112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ru-RU" sz="3100" dirty="0" smtClean="0">
                <a:solidFill>
                  <a:schemeClr val="bg1"/>
                </a:solidFill>
              </a:rPr>
              <a:t>г. Ижевск</a:t>
            </a:r>
          </a:p>
          <a:p>
            <a:pPr algn="r">
              <a:spcBef>
                <a:spcPts val="600"/>
              </a:spcBef>
            </a:pPr>
            <a:r>
              <a:rPr lang="ru-RU" sz="3100" dirty="0" smtClean="0">
                <a:solidFill>
                  <a:schemeClr val="bg1"/>
                </a:solidFill>
              </a:rPr>
              <a:t>Индустриальный район 2017 г.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722900"/>
              </p:ext>
            </p:extLst>
          </p:nvPr>
        </p:nvGraphicFramePr>
        <p:xfrm>
          <a:off x="467544" y="2636912"/>
          <a:ext cx="806489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6243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Перечень работ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ТПиР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Ремонты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сетей,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8,698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0,593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9,291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 км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3,056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0,360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3,416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5,642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0,233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5,875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мероприятия Индустриального района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1. Техническое перевооружение тепловой сети от ЦТП ул. Холмогорова 90а. </a:t>
            </a:r>
          </a:p>
          <a:p>
            <a:pPr>
              <a:spcBef>
                <a:spcPts val="0"/>
              </a:spcBef>
            </a:pPr>
            <a:endParaRPr lang="ru-RU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2. Техническое перевооружение тепловой сети 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от ЦТП </a:t>
            </a:r>
            <a:r>
              <a:rPr lang="ru-RU" sz="2400" dirty="0" err="1" smtClean="0">
                <a:solidFill>
                  <a:schemeClr val="tx1"/>
                </a:solidFill>
              </a:rPr>
              <a:t>Воткинское</a:t>
            </a:r>
            <a:r>
              <a:rPr lang="ru-RU" sz="2400" dirty="0" smtClean="0">
                <a:solidFill>
                  <a:schemeClr val="tx1"/>
                </a:solidFill>
              </a:rPr>
              <a:t> шоссе 136Б.</a:t>
            </a:r>
          </a:p>
          <a:p>
            <a:endParaRPr lang="ru-RU" dirty="0"/>
          </a:p>
        </p:txBody>
      </p:sp>
      <p:pic>
        <p:nvPicPr>
          <p:cNvPr id="5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Тепловая сеть ул. Холмогорова 90а </a:t>
            </a:r>
            <a:br>
              <a:rPr lang="ru-RU" sz="2400" dirty="0" smtClean="0"/>
            </a:br>
            <a:r>
              <a:rPr lang="ru-RU" sz="2400" dirty="0" smtClean="0"/>
              <a:t> (ЦТП-16 </a:t>
            </a:r>
            <a:r>
              <a:rPr lang="ru-RU" sz="2400" dirty="0" err="1" smtClean="0"/>
              <a:t>мкр</a:t>
            </a:r>
            <a:r>
              <a:rPr lang="ru-RU" sz="2400" dirty="0" smtClean="0"/>
              <a:t>. «Север»)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427984" y="1268760"/>
            <a:ext cx="4464496" cy="4248472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sz="1200" b="1" dirty="0" smtClean="0">
                <a:solidFill>
                  <a:schemeClr val="tx1"/>
                </a:solidFill>
              </a:rPr>
              <a:t>Причина включения объекта в план технического перевооружения объектов и концессионного соглашения №1 от 19.01.2016г. на 2017 год: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многочисленные повреждения на сетях отопления и ГВС 32 повреждения за последние 2 года).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В связи с частыми повреждениями на сетях отопления и ГВС качество подаваемого ресурса не соответствовало нормативным значениям. 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Протяженность тепловых сетей от ЦТП 16 </a:t>
            </a:r>
            <a:r>
              <a:rPr lang="ru-RU" sz="1200" dirty="0" err="1" smtClean="0">
                <a:solidFill>
                  <a:schemeClr val="tx1"/>
                </a:solidFill>
              </a:rPr>
              <a:t>мкр</a:t>
            </a:r>
            <a:r>
              <a:rPr lang="ru-RU" sz="1200" dirty="0" smtClean="0">
                <a:solidFill>
                  <a:schemeClr val="tx1"/>
                </a:solidFill>
              </a:rPr>
              <a:t>. «Север» составляет: 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ГВС – 3,217 км, отопление – 3,490 км.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Год постройки ЦТП и теплотрасс – 1982.</a:t>
            </a:r>
          </a:p>
          <a:p>
            <a:pPr>
              <a:spcBef>
                <a:spcPts val="0"/>
              </a:spcBef>
            </a:pPr>
            <a:endParaRPr lang="ru-RU" sz="1200" b="1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b="1" dirty="0" smtClean="0">
                <a:solidFill>
                  <a:schemeClr val="tx1"/>
                </a:solidFill>
              </a:rPr>
              <a:t>По тепловым сетям </a:t>
            </a:r>
            <a:r>
              <a:rPr lang="ru-RU" sz="1200" dirty="0" smtClean="0">
                <a:solidFill>
                  <a:schemeClr val="tx1"/>
                </a:solidFill>
              </a:rPr>
              <a:t>предусмотрена замена трубопроводов отопления в ППУ-изоляции, трубопроводов ГВС на </a:t>
            </a:r>
            <a:r>
              <a:rPr lang="en-US" sz="1200" dirty="0" smtClean="0">
                <a:solidFill>
                  <a:schemeClr val="tx1"/>
                </a:solidFill>
              </a:rPr>
              <a:t>PEX</a:t>
            </a:r>
            <a:r>
              <a:rPr lang="ru-RU" sz="1200" dirty="0" smtClean="0">
                <a:solidFill>
                  <a:schemeClr val="tx1"/>
                </a:solidFill>
              </a:rPr>
              <a:t>, </a:t>
            </a:r>
            <a:r>
              <a:rPr lang="en-US" sz="1200" dirty="0" smtClean="0">
                <a:solidFill>
                  <a:schemeClr val="tx1"/>
                </a:solidFill>
              </a:rPr>
              <a:t>PPRC</a:t>
            </a:r>
            <a:r>
              <a:rPr lang="ru-RU" sz="1200" dirty="0" smtClean="0">
                <a:solidFill>
                  <a:schemeClr val="tx1"/>
                </a:solidFill>
              </a:rPr>
              <a:t>, </a:t>
            </a:r>
            <a:r>
              <a:rPr lang="ru-RU" sz="1200" dirty="0" err="1" smtClean="0">
                <a:solidFill>
                  <a:schemeClr val="tx1"/>
                </a:solidFill>
              </a:rPr>
              <a:t>Изопрофлекс-А</a:t>
            </a:r>
            <a:r>
              <a:rPr lang="ru-RU" sz="1200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Протяженность тепловых сетей от ЦТП-16 </a:t>
            </a:r>
            <a:r>
              <a:rPr lang="ru-RU" sz="1200" dirty="0" err="1" smtClean="0">
                <a:solidFill>
                  <a:schemeClr val="tx1"/>
                </a:solidFill>
              </a:rPr>
              <a:t>мкр</a:t>
            </a:r>
            <a:r>
              <a:rPr lang="ru-RU" sz="1200" dirty="0" smtClean="0">
                <a:solidFill>
                  <a:schemeClr val="tx1"/>
                </a:solidFill>
              </a:rPr>
              <a:t>. «Север» на замену составляет: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ГВС – 1,144 км, отопление – 1,144 км.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После завершения ремонтных работ выполнено благоустройство всех участков.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600" dirty="0"/>
          </a:p>
        </p:txBody>
      </p:sp>
      <p:pic>
        <p:nvPicPr>
          <p:cNvPr id="6" name="Рисунок 5" descr="Xerox WorkCentre 3550(1)_20170302112213_1.jpg"/>
          <p:cNvPicPr>
            <a:picLocks noChangeAspect="1"/>
          </p:cNvPicPr>
          <p:nvPr/>
        </p:nvPicPr>
        <p:blipFill>
          <a:blip r:embed="rId2" cstate="print"/>
          <a:srcRect t="13962" b="31218"/>
          <a:stretch>
            <a:fillRect/>
          </a:stretch>
        </p:blipFill>
        <p:spPr>
          <a:xfrm rot="16200000">
            <a:off x="-493004" y="1869268"/>
            <a:ext cx="5484984" cy="4139952"/>
          </a:xfrm>
          <a:prstGeom prst="rect">
            <a:avLst/>
          </a:prstGeom>
        </p:spPr>
      </p:pic>
      <p:pic>
        <p:nvPicPr>
          <p:cNvPr id="7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53037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116632"/>
            <a:ext cx="6789340" cy="864097"/>
          </a:xfrm>
        </p:spPr>
        <p:txBody>
          <a:bodyPr/>
          <a:lstStyle/>
          <a:p>
            <a:r>
              <a:rPr lang="ru-RU" sz="2400" dirty="0" smtClean="0"/>
              <a:t>Тепловая сеть ЦТП </a:t>
            </a:r>
            <a:r>
              <a:rPr lang="ru-RU" sz="2400" dirty="0" err="1" smtClean="0"/>
              <a:t>Воткинское</a:t>
            </a:r>
            <a:r>
              <a:rPr lang="ru-RU" sz="2400" dirty="0" smtClean="0"/>
              <a:t> шоссе 136Б</a:t>
            </a:r>
            <a:br>
              <a:rPr lang="ru-RU" sz="2400" dirty="0" smtClean="0"/>
            </a:br>
            <a:r>
              <a:rPr lang="ru-RU" sz="2400" dirty="0" smtClean="0"/>
              <a:t> (ЦТП- 1 </a:t>
            </a:r>
            <a:r>
              <a:rPr lang="ru-RU" sz="2400" dirty="0" err="1" smtClean="0"/>
              <a:t>мкр</a:t>
            </a:r>
            <a:r>
              <a:rPr lang="ru-RU" sz="2400" dirty="0" smtClean="0"/>
              <a:t>. 1 блок «</a:t>
            </a:r>
            <a:r>
              <a:rPr lang="ru-RU" sz="2400" dirty="0" err="1" smtClean="0"/>
              <a:t>Буммаш</a:t>
            </a:r>
            <a:r>
              <a:rPr lang="ru-RU" sz="2400" dirty="0" smtClean="0"/>
              <a:t>»)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067944" y="1412776"/>
            <a:ext cx="4608512" cy="4104456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200" b="1" dirty="0" smtClean="0">
                <a:solidFill>
                  <a:schemeClr val="tx1"/>
                </a:solidFill>
              </a:rPr>
              <a:t>Причина включения в план технического перевооружения объектов: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выполнение Предписания Западно-Уральского Управления </a:t>
            </a:r>
            <a:r>
              <a:rPr lang="ru-RU" sz="1200" dirty="0" err="1" smtClean="0">
                <a:solidFill>
                  <a:schemeClr val="tx1"/>
                </a:solidFill>
              </a:rPr>
              <a:t>Ростехнадзора</a:t>
            </a:r>
            <a:r>
              <a:rPr lang="ru-RU" sz="1200" dirty="0" smtClean="0">
                <a:solidFill>
                  <a:schemeClr val="tx1"/>
                </a:solidFill>
              </a:rPr>
              <a:t> №216/25Э-16, п.57  (по перекладке теплотрасс в надземном исполнении на территории объектов </a:t>
            </a:r>
            <a:r>
              <a:rPr lang="ru-RU" sz="1200" dirty="0" err="1" smtClean="0">
                <a:solidFill>
                  <a:schemeClr val="tx1"/>
                </a:solidFill>
              </a:rPr>
              <a:t>соцсферы</a:t>
            </a:r>
            <a:r>
              <a:rPr lang="ru-RU" sz="1200" dirty="0" smtClean="0">
                <a:solidFill>
                  <a:schemeClr val="tx1"/>
                </a:solidFill>
              </a:rPr>
              <a:t>), устранение причин многочисленных повреждений на сетях (более 15 повреждений за последние 2 года).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Протяженность тепловых сетей от ЦТП 1 </a:t>
            </a:r>
            <a:r>
              <a:rPr lang="ru-RU" sz="1200" dirty="0" err="1" smtClean="0">
                <a:solidFill>
                  <a:schemeClr val="tx1"/>
                </a:solidFill>
              </a:rPr>
              <a:t>мкр</a:t>
            </a:r>
            <a:r>
              <a:rPr lang="ru-RU" sz="1200" dirty="0" smtClean="0">
                <a:solidFill>
                  <a:schemeClr val="tx1"/>
                </a:solidFill>
              </a:rPr>
              <a:t>. 1 блок «</a:t>
            </a:r>
            <a:r>
              <a:rPr lang="ru-RU" sz="1200" dirty="0" err="1" smtClean="0">
                <a:solidFill>
                  <a:schemeClr val="tx1"/>
                </a:solidFill>
              </a:rPr>
              <a:t>Буммаш</a:t>
            </a:r>
            <a:r>
              <a:rPr lang="ru-RU" sz="1200" dirty="0" smtClean="0">
                <a:solidFill>
                  <a:schemeClr val="tx1"/>
                </a:solidFill>
              </a:rPr>
              <a:t>» составляет: 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ГВС – 1,282 км, отопление – 2,642 км.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b="1" dirty="0" smtClean="0">
                <a:solidFill>
                  <a:schemeClr val="tx1"/>
                </a:solidFill>
              </a:rPr>
              <a:t>По тепловым сетям </a:t>
            </a:r>
            <a:r>
              <a:rPr lang="ru-RU" sz="1200" dirty="0" smtClean="0">
                <a:solidFill>
                  <a:schemeClr val="tx1"/>
                </a:solidFill>
              </a:rPr>
              <a:t>предусмотрена замена трубопроводов отопления в ППУ-изоляции, трубопроводов ГВС на </a:t>
            </a:r>
            <a:r>
              <a:rPr lang="en-US" sz="1200" dirty="0" smtClean="0">
                <a:solidFill>
                  <a:schemeClr val="tx1"/>
                </a:solidFill>
              </a:rPr>
              <a:t>PEX</a:t>
            </a:r>
            <a:r>
              <a:rPr lang="ru-RU" sz="1200" dirty="0" smtClean="0">
                <a:solidFill>
                  <a:schemeClr val="tx1"/>
                </a:solidFill>
              </a:rPr>
              <a:t>, </a:t>
            </a:r>
            <a:r>
              <a:rPr lang="en-US" sz="1200" dirty="0" smtClean="0">
                <a:solidFill>
                  <a:schemeClr val="tx1"/>
                </a:solidFill>
              </a:rPr>
              <a:t>PPRC</a:t>
            </a:r>
            <a:r>
              <a:rPr lang="ru-RU" sz="1200" dirty="0" smtClean="0">
                <a:solidFill>
                  <a:schemeClr val="tx1"/>
                </a:solidFill>
              </a:rPr>
              <a:t>, </a:t>
            </a:r>
            <a:r>
              <a:rPr lang="ru-RU" sz="1200" dirty="0" err="1" smtClean="0">
                <a:solidFill>
                  <a:schemeClr val="tx1"/>
                </a:solidFill>
              </a:rPr>
              <a:t>Изопрофлекс</a:t>
            </a:r>
            <a:r>
              <a:rPr lang="ru-RU" sz="1200" dirty="0" smtClean="0">
                <a:solidFill>
                  <a:schemeClr val="tx1"/>
                </a:solidFill>
              </a:rPr>
              <a:t>-А с прокладкой циркуляционных трубопроводов горячего </a:t>
            </a:r>
            <a:r>
              <a:rPr lang="ru-RU" sz="1200" dirty="0" err="1" smtClean="0">
                <a:solidFill>
                  <a:schemeClr val="tx1"/>
                </a:solidFill>
              </a:rPr>
              <a:t>водоснбжения</a:t>
            </a:r>
            <a:r>
              <a:rPr lang="ru-RU" sz="1200" dirty="0" smtClean="0">
                <a:solidFill>
                  <a:schemeClr val="tx1"/>
                </a:solidFill>
              </a:rPr>
              <a:t> в случаях их отсутствия.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Протяженность тепловых сетей от ЦТП-1 </a:t>
            </a:r>
            <a:r>
              <a:rPr lang="ru-RU" sz="1200" dirty="0" err="1" smtClean="0">
                <a:solidFill>
                  <a:schemeClr val="tx1"/>
                </a:solidFill>
              </a:rPr>
              <a:t>мкр</a:t>
            </a:r>
            <a:r>
              <a:rPr lang="ru-RU" sz="1200" dirty="0" smtClean="0">
                <a:solidFill>
                  <a:schemeClr val="tx1"/>
                </a:solidFill>
              </a:rPr>
              <a:t>. 1 блок «</a:t>
            </a:r>
            <a:r>
              <a:rPr lang="ru-RU" sz="1200" dirty="0" err="1" smtClean="0">
                <a:solidFill>
                  <a:schemeClr val="tx1"/>
                </a:solidFill>
              </a:rPr>
              <a:t>Буммаш</a:t>
            </a:r>
            <a:r>
              <a:rPr lang="ru-RU" sz="1200" dirty="0" smtClean="0">
                <a:solidFill>
                  <a:schemeClr val="tx1"/>
                </a:solidFill>
              </a:rPr>
              <a:t>» на замену составляет: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ГВС – 0,736 км, отопление – 0,749 км.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После завершения ремонтных работ выполнено благоустройство всех участков.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/>
          </a:p>
        </p:txBody>
      </p:sp>
      <p:pic>
        <p:nvPicPr>
          <p:cNvPr id="6" name="Рисунок 5" descr="Xerox WorkCentre 3550(1)_20170302112146_1.jpg"/>
          <p:cNvPicPr>
            <a:picLocks noChangeAspect="1"/>
          </p:cNvPicPr>
          <p:nvPr/>
        </p:nvPicPr>
        <p:blipFill>
          <a:blip r:embed="rId2" cstate="print"/>
          <a:srcRect r="9088"/>
          <a:stretch>
            <a:fillRect/>
          </a:stretch>
        </p:blipFill>
        <p:spPr>
          <a:xfrm>
            <a:off x="539552" y="1303913"/>
            <a:ext cx="3384377" cy="5221431"/>
          </a:xfrm>
          <a:prstGeom prst="rect">
            <a:avLst/>
          </a:prstGeom>
        </p:spPr>
      </p:pic>
      <p:pic>
        <p:nvPicPr>
          <p:cNvPr id="7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08607" y="116631"/>
            <a:ext cx="7855881" cy="1008113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3200" b="1" dirty="0" smtClean="0"/>
          </a:p>
          <a:p>
            <a:pPr algn="r">
              <a:spcBef>
                <a:spcPts val="600"/>
              </a:spcBef>
            </a:pPr>
            <a:r>
              <a:rPr lang="ru-RU" sz="12400" dirty="0" smtClean="0">
                <a:solidFill>
                  <a:schemeClr val="bg1"/>
                </a:solidFill>
              </a:rPr>
              <a:t>г. Ижевск</a:t>
            </a:r>
          </a:p>
          <a:p>
            <a:pPr algn="r">
              <a:spcBef>
                <a:spcPts val="600"/>
              </a:spcBef>
            </a:pPr>
            <a:r>
              <a:rPr lang="ru-RU" sz="12400" dirty="0" smtClean="0">
                <a:solidFill>
                  <a:schemeClr val="bg1"/>
                </a:solidFill>
              </a:rPr>
              <a:t>Первомайский район 2017 г</a:t>
            </a:r>
            <a:r>
              <a:rPr lang="ru-RU" sz="12400" b="1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706505"/>
              </p:ext>
            </p:extLst>
          </p:nvPr>
        </p:nvGraphicFramePr>
        <p:xfrm>
          <a:off x="467544" y="2492896"/>
          <a:ext cx="806489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6243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Перечень работ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ТПиР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Ремонты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сетей,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5,315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1,275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6,590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 км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2,055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0,693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2,748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3,260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0,582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3,842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мероприятия Первомайского района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11560" y="1628800"/>
            <a:ext cx="8352928" cy="328736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endParaRPr lang="ru-RU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1. Капитальный ремонт и техническое перевооружение тепловой сети от ЦТП ул. Ленина 158а (ЦТП 12-2).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endParaRPr lang="ru-RU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2. Техническое перевооружение тепловой сети от ЦТП ул. Воровского 165а.</a:t>
            </a:r>
          </a:p>
        </p:txBody>
      </p:sp>
      <p:pic>
        <p:nvPicPr>
          <p:cNvPr id="5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116632"/>
            <a:ext cx="6984776" cy="940721"/>
          </a:xfrm>
        </p:spPr>
        <p:txBody>
          <a:bodyPr/>
          <a:lstStyle/>
          <a:p>
            <a:r>
              <a:rPr lang="ru-RU" dirty="0" smtClean="0"/>
              <a:t>Принципы формирования </a:t>
            </a:r>
            <a:br>
              <a:rPr lang="ru-RU" dirty="0" smtClean="0"/>
            </a:br>
            <a:r>
              <a:rPr lang="ru-RU" dirty="0" smtClean="0"/>
              <a:t>инвестиционной программы 2017 г.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3548" y="1340768"/>
            <a:ext cx="2520280" cy="40324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1340768"/>
            <a:ext cx="2520280" cy="40324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56176" y="1340768"/>
            <a:ext cx="2520280" cy="40324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2087076"/>
            <a:ext cx="208823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Комплексность</a:t>
            </a:r>
            <a:endParaRPr kumimoji="0" lang="ru-RU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3888" y="2076237"/>
            <a:ext cx="208823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Мониторинг</a:t>
            </a:r>
            <a:endParaRPr kumimoji="0" lang="ru-RU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2200" y="2076237"/>
            <a:ext cx="223224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Приоритетность</a:t>
            </a:r>
            <a:endParaRPr kumimoji="0" lang="ru-RU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568" y="3537302"/>
            <a:ext cx="216024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Комплексный подход  к замене ветхих сетей отопления и ГВС в</a:t>
            </a:r>
            <a:r>
              <a:rPr kumimoji="0" lang="ru-RU" sz="1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микрорайоне.</a:t>
            </a:r>
            <a:endParaRPr kumimoji="0" lang="ru-RU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19872" y="3032665"/>
            <a:ext cx="2376264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Выбор объектов на основании освидетельствования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тепловых сетей: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по результатам гидравлических испытаний,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на основе анализа статистики отказов,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на основе диагностики тепловых сетей.</a:t>
            </a:r>
            <a:endParaRPr kumimoji="0" lang="ru-RU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0192" y="3284404"/>
            <a:ext cx="2376264" cy="1610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Выбор  объектов по</a:t>
            </a:r>
            <a:r>
              <a:rPr kumimoji="0" lang="ru-RU" sz="1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их  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приоритету</a:t>
            </a:r>
            <a:r>
              <a:rPr kumimoji="0" lang="ru-RU" sz="1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по количеству подключенных объектов,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по типу подключенных объектов (жилые, нежилые),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по возможным рискам.</a:t>
            </a:r>
            <a:endParaRPr kumimoji="0" lang="ru-RU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6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733256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Тепловая сеть ЦТП </a:t>
            </a:r>
            <a:br>
              <a:rPr lang="ru-RU" sz="2400" dirty="0" smtClean="0"/>
            </a:br>
            <a:r>
              <a:rPr lang="ru-RU" sz="2400" dirty="0" smtClean="0"/>
              <a:t>ул. Ленина 158а (ЦТП 12-2)   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79512" y="1268760"/>
            <a:ext cx="5184576" cy="3168352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Необходимость замены квартальных сетей отопления и ГВС от ЦТП обусловлена многочисленными повреждениями в период 2015-2017 гг., некачественными параметрами отопления и ГВС, затоплениями подвального помещения жилого дома № 33 по ул. </a:t>
            </a:r>
            <a:r>
              <a:rPr lang="ru-RU" sz="1200" dirty="0" err="1" smtClean="0">
                <a:solidFill>
                  <a:schemeClr val="tx1"/>
                </a:solidFill>
              </a:rPr>
              <a:t>Камбарская</a:t>
            </a:r>
            <a:r>
              <a:rPr lang="ru-RU" sz="1200" dirty="0" smtClean="0">
                <a:solidFill>
                  <a:schemeClr val="tx1"/>
                </a:solidFill>
              </a:rPr>
              <a:t>. </a:t>
            </a:r>
          </a:p>
          <a:p>
            <a:pPr>
              <a:spcBef>
                <a:spcPts val="0"/>
              </a:spcBef>
            </a:pPr>
            <a:endParaRPr lang="ru-RU" sz="1200" b="1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b="1" dirty="0" smtClean="0">
                <a:solidFill>
                  <a:schemeClr val="tx1"/>
                </a:solidFill>
              </a:rPr>
              <a:t>По тепловым сетям </a:t>
            </a:r>
            <a:r>
              <a:rPr lang="ru-RU" sz="1200" dirty="0" smtClean="0">
                <a:solidFill>
                  <a:schemeClr val="tx1"/>
                </a:solidFill>
              </a:rPr>
              <a:t>предусмотрена замена трубопроводов отопления в ППУ-изоляции, трубопроводов ГВС на </a:t>
            </a:r>
            <a:r>
              <a:rPr lang="en-US" sz="1200" dirty="0" smtClean="0">
                <a:solidFill>
                  <a:schemeClr val="tx1"/>
                </a:solidFill>
              </a:rPr>
              <a:t>PEX</a:t>
            </a:r>
            <a:r>
              <a:rPr lang="ru-RU" sz="1200" dirty="0" smtClean="0">
                <a:solidFill>
                  <a:schemeClr val="tx1"/>
                </a:solidFill>
              </a:rPr>
              <a:t>, </a:t>
            </a:r>
            <a:r>
              <a:rPr lang="en-US" sz="1200" dirty="0" smtClean="0">
                <a:solidFill>
                  <a:schemeClr val="tx1"/>
                </a:solidFill>
              </a:rPr>
              <a:t>PPRC</a:t>
            </a:r>
            <a:r>
              <a:rPr lang="ru-RU" sz="1200" dirty="0" smtClean="0">
                <a:solidFill>
                  <a:schemeClr val="tx1"/>
                </a:solidFill>
              </a:rPr>
              <a:t>, </a:t>
            </a:r>
            <a:r>
              <a:rPr lang="ru-RU" sz="1200" dirty="0" err="1" smtClean="0">
                <a:solidFill>
                  <a:schemeClr val="tx1"/>
                </a:solidFill>
              </a:rPr>
              <a:t>Изопрофлекс</a:t>
            </a:r>
            <a:r>
              <a:rPr lang="ru-RU" sz="1200" dirty="0" smtClean="0">
                <a:solidFill>
                  <a:schemeClr val="tx1"/>
                </a:solidFill>
              </a:rPr>
              <a:t>-А с прокладкой циркуляционных трубопроводов горячего водоснабжения в случаях их отсутствия, перекладку сетей отопления и ГВС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из надземного исполнения в подземное, устройство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систем дренажных колодцев для предупреждения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затопления объектов теплопотребления.</a:t>
            </a:r>
            <a:r>
              <a:rPr lang="ru-RU" sz="1200" dirty="0"/>
              <a:t> </a:t>
            </a:r>
            <a:endParaRPr lang="ru-RU" sz="12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Протяженность </a:t>
            </a:r>
            <a:r>
              <a:rPr lang="ru-RU" sz="1200" dirty="0">
                <a:solidFill>
                  <a:schemeClr val="tx1"/>
                </a:solidFill>
              </a:rPr>
              <a:t>тепловых сетей от ЦТП 12-2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</a:rPr>
              <a:t>на замену составляет: 1,342 км.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</p:txBody>
      </p:sp>
      <p:pic>
        <p:nvPicPr>
          <p:cNvPr id="6" name="Рисунок 5" descr="ЦТП 12-2 схема сетей 2017.jpg"/>
          <p:cNvPicPr>
            <a:picLocks noChangeAspect="1"/>
          </p:cNvPicPr>
          <p:nvPr/>
        </p:nvPicPr>
        <p:blipFill>
          <a:blip r:embed="rId2" cstate="print"/>
          <a:srcRect l="2031" t="15000" b="17225"/>
          <a:stretch>
            <a:fillRect/>
          </a:stretch>
        </p:blipFill>
        <p:spPr>
          <a:xfrm rot="5400000">
            <a:off x="5381601" y="1251247"/>
            <a:ext cx="3672408" cy="3563418"/>
          </a:xfrm>
          <a:prstGeom prst="rect">
            <a:avLst/>
          </a:prstGeom>
        </p:spPr>
      </p:pic>
      <p:pic>
        <p:nvPicPr>
          <p:cNvPr id="7" name="Рисунок 6" descr="ЦТП 12-2 Ленина,164 схема сетей 2017.jpg"/>
          <p:cNvPicPr>
            <a:picLocks noChangeAspect="1"/>
          </p:cNvPicPr>
          <p:nvPr/>
        </p:nvPicPr>
        <p:blipFill>
          <a:blip r:embed="rId3" cstate="print"/>
          <a:srcRect l="21764" t="8621" r="16193" b="6897"/>
          <a:stretch>
            <a:fillRect/>
          </a:stretch>
        </p:blipFill>
        <p:spPr>
          <a:xfrm rot="5400000">
            <a:off x="1227832" y="3388792"/>
            <a:ext cx="2304256" cy="44008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80408" y="4653136"/>
            <a:ext cx="3347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После завершения ремонтных работ выполнено благоустройство всех участков.</a:t>
            </a:r>
          </a:p>
        </p:txBody>
      </p:sp>
      <p:pic>
        <p:nvPicPr>
          <p:cNvPr id="9" name="Picture 2" descr="C:\Users\tste001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1612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5490" y="209325"/>
            <a:ext cx="6718998" cy="731396"/>
          </a:xfrm>
        </p:spPr>
        <p:txBody>
          <a:bodyPr/>
          <a:lstStyle/>
          <a:p>
            <a:r>
              <a:rPr lang="ru-RU" sz="2400" dirty="0" smtClean="0"/>
              <a:t>Тепловая сеть  ЦТП ул. Воровского 165а       (ЦТП 37 квартала)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23528" y="1340768"/>
            <a:ext cx="3960440" cy="518457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Необходимость замены квартальных сетей отопления и ГВС от ЦТП 37 квартала обусловлена многочисленными повреждениями на сетях (в период </a:t>
            </a:r>
            <a:r>
              <a:rPr lang="ru-RU" sz="1200" dirty="0">
                <a:solidFill>
                  <a:schemeClr val="tx1"/>
                </a:solidFill>
              </a:rPr>
              <a:t>с </a:t>
            </a:r>
            <a:r>
              <a:rPr lang="ru-RU" sz="1200" dirty="0" smtClean="0">
                <a:solidFill>
                  <a:schemeClr val="tx1"/>
                </a:solidFill>
              </a:rPr>
              <a:t>2014 </a:t>
            </a:r>
            <a:r>
              <a:rPr lang="ru-RU" sz="1200" dirty="0">
                <a:solidFill>
                  <a:schemeClr val="tx1"/>
                </a:solidFill>
              </a:rPr>
              <a:t>по </a:t>
            </a:r>
            <a:r>
              <a:rPr lang="ru-RU" sz="1200" dirty="0" smtClean="0">
                <a:solidFill>
                  <a:schemeClr val="tx1"/>
                </a:solidFill>
              </a:rPr>
              <a:t>2017гг. - 58 повреждений), некачественными параметрами отопления и ГВС.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Год постройки ЦТП и теплотрасс – 1982.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b="1" dirty="0" smtClean="0">
                <a:solidFill>
                  <a:schemeClr val="tx1"/>
                </a:solidFill>
              </a:rPr>
              <a:t>По тепловым сетям </a:t>
            </a:r>
            <a:r>
              <a:rPr lang="ru-RU" sz="1200" dirty="0" smtClean="0">
                <a:solidFill>
                  <a:schemeClr val="tx1"/>
                </a:solidFill>
              </a:rPr>
              <a:t>предусмотрена замена трубопроводов отопления в ППУ-изоляции, трубопроводов ГВС на </a:t>
            </a:r>
            <a:r>
              <a:rPr lang="en-US" sz="1200" dirty="0" smtClean="0">
                <a:solidFill>
                  <a:schemeClr val="tx1"/>
                </a:solidFill>
              </a:rPr>
              <a:t>PEX</a:t>
            </a:r>
            <a:r>
              <a:rPr lang="ru-RU" sz="1200" dirty="0" smtClean="0">
                <a:solidFill>
                  <a:schemeClr val="tx1"/>
                </a:solidFill>
              </a:rPr>
              <a:t>, </a:t>
            </a:r>
            <a:r>
              <a:rPr lang="en-US" sz="1200" dirty="0" smtClean="0">
                <a:solidFill>
                  <a:schemeClr val="tx1"/>
                </a:solidFill>
              </a:rPr>
              <a:t>PPRC</a:t>
            </a:r>
            <a:r>
              <a:rPr lang="ru-RU" sz="1200" dirty="0" smtClean="0">
                <a:solidFill>
                  <a:schemeClr val="tx1"/>
                </a:solidFill>
              </a:rPr>
              <a:t>, </a:t>
            </a:r>
            <a:r>
              <a:rPr lang="ru-RU" sz="1200" dirty="0" err="1" smtClean="0">
                <a:solidFill>
                  <a:schemeClr val="tx1"/>
                </a:solidFill>
              </a:rPr>
              <a:t>Изопрофлекс</a:t>
            </a:r>
            <a:r>
              <a:rPr lang="ru-RU" sz="1200" dirty="0" smtClean="0">
                <a:solidFill>
                  <a:schemeClr val="tx1"/>
                </a:solidFill>
              </a:rPr>
              <a:t>-А с прокладкой циркуляционных трубопроводов горячего водоснабжения в случаях их отсутствия.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Протяженность тепловых сетей от ЦТП 37 квартала на замену составляет: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ГВС – 0,738 км, отопление – 0,738 км.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После завершения ремонтных работ выполнено благоустройство всех участков.</a:t>
            </a:r>
          </a:p>
          <a:p>
            <a:pPr>
              <a:spcBef>
                <a:spcPts val="0"/>
              </a:spcBef>
            </a:pPr>
            <a:endParaRPr lang="ru-RU" sz="1050" b="1" dirty="0" smtClean="0">
              <a:solidFill>
                <a:schemeClr val="tx1"/>
              </a:solidFill>
            </a:endParaRPr>
          </a:p>
        </p:txBody>
      </p:sp>
      <p:pic>
        <p:nvPicPr>
          <p:cNvPr id="6" name="Рисунок 5" descr="ЦТП 37 кв схема сетей 2017.jpg"/>
          <p:cNvPicPr>
            <a:picLocks noChangeAspect="1"/>
          </p:cNvPicPr>
          <p:nvPr/>
        </p:nvPicPr>
        <p:blipFill>
          <a:blip r:embed="rId2" cstate="print"/>
          <a:srcRect l="2943" t="19510" b="16759"/>
          <a:stretch>
            <a:fillRect/>
          </a:stretch>
        </p:blipFill>
        <p:spPr>
          <a:xfrm rot="5400000">
            <a:off x="4069279" y="1555458"/>
            <a:ext cx="4320481" cy="3603071"/>
          </a:xfrm>
          <a:prstGeom prst="rect">
            <a:avLst/>
          </a:prstGeom>
        </p:spPr>
      </p:pic>
      <p:pic>
        <p:nvPicPr>
          <p:cNvPr id="7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15616" y="116632"/>
            <a:ext cx="7855881" cy="1080121"/>
          </a:xfrm>
        </p:spPr>
        <p:txBody>
          <a:bodyPr>
            <a:normAutofit fontScale="32500" lnSpcReduction="20000"/>
          </a:bodyPr>
          <a:lstStyle/>
          <a:p>
            <a:pPr algn="ctr"/>
            <a:endParaRPr lang="ru-RU" sz="3200" b="1" dirty="0" smtClean="0"/>
          </a:p>
          <a:p>
            <a:pPr algn="r">
              <a:spcBef>
                <a:spcPts val="600"/>
              </a:spcBef>
            </a:pPr>
            <a:r>
              <a:rPr lang="ru-RU" sz="9500" dirty="0" smtClean="0">
                <a:solidFill>
                  <a:schemeClr val="bg1"/>
                </a:solidFill>
              </a:rPr>
              <a:t>г. Ижевск</a:t>
            </a:r>
          </a:p>
          <a:p>
            <a:pPr algn="r">
              <a:spcBef>
                <a:spcPts val="600"/>
              </a:spcBef>
            </a:pPr>
            <a:r>
              <a:rPr lang="ru-RU" sz="9500" dirty="0" smtClean="0">
                <a:solidFill>
                  <a:schemeClr val="bg1"/>
                </a:solidFill>
              </a:rPr>
              <a:t>Октябрьский район 2017 г</a:t>
            </a:r>
            <a:r>
              <a:rPr lang="ru-RU" sz="80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179203"/>
              </p:ext>
            </p:extLst>
          </p:nvPr>
        </p:nvGraphicFramePr>
        <p:xfrm>
          <a:off x="467544" y="2492896"/>
          <a:ext cx="806489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6243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Перечень работ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ТПиР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Ремонты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сетей,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7,324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0,827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8,151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 км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2,700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0,438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3,138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4,624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0,389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5,013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мероприятия Октябрьского района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95536" y="1556792"/>
            <a:ext cx="8424935" cy="3359368"/>
          </a:xfrm>
        </p:spPr>
        <p:txBody>
          <a:bodyPr>
            <a:normAutofit/>
          </a:bodyPr>
          <a:lstStyle/>
          <a:p>
            <a:pPr algn="l"/>
            <a:endParaRPr lang="ru-RU" sz="2400" dirty="0" smtClean="0">
              <a:solidFill>
                <a:schemeClr val="tx1"/>
              </a:solidFill>
            </a:endParaRPr>
          </a:p>
          <a:p>
            <a:pPr algn="l"/>
            <a:endParaRPr lang="ru-RU" sz="2400" dirty="0" smtClean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Техническое перевооружение сети теплоснабжения</a:t>
            </a:r>
          </a:p>
          <a:p>
            <a:pPr algn="l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и оборудования ЦТП по ул. 30 лет Победы 80а. </a:t>
            </a:r>
          </a:p>
          <a:p>
            <a:pPr>
              <a:spcBef>
                <a:spcPts val="0"/>
              </a:spcBef>
            </a:pPr>
            <a:endParaRPr lang="ru-RU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2. Техническое перевооружение тепловой сети 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от ТК-1317/6.</a:t>
            </a:r>
          </a:p>
          <a:p>
            <a:endParaRPr lang="ru-RU" sz="2800" dirty="0" smtClean="0"/>
          </a:p>
          <a:p>
            <a:endParaRPr lang="ru-RU" sz="2800" dirty="0" smtClean="0"/>
          </a:p>
        </p:txBody>
      </p:sp>
      <p:pic>
        <p:nvPicPr>
          <p:cNvPr id="5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3526" y="1476806"/>
            <a:ext cx="4672970" cy="45037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Причина включения в план </a:t>
            </a:r>
            <a:r>
              <a:rPr lang="ru-RU" sz="11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техперевооружения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объектов: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многочисленные </a:t>
            </a:r>
            <a:r>
              <a:rPr lang="ru-RU" sz="1100" dirty="0">
                <a:latin typeface="Tahoma" pitchFamily="34" charset="0"/>
                <a:ea typeface="Tahoma" pitchFamily="34" charset="0"/>
                <a:cs typeface="Tahoma" pitchFamily="34" charset="0"/>
              </a:rPr>
              <a:t>повреждения (в период с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2014 </a:t>
            </a:r>
            <a:r>
              <a:rPr lang="ru-RU" sz="1100" dirty="0">
                <a:latin typeface="Tahoma" pitchFamily="34" charset="0"/>
                <a:ea typeface="Tahoma" pitchFamily="34" charset="0"/>
                <a:cs typeface="Tahoma" pitchFamily="34" charset="0"/>
              </a:rPr>
              <a:t>по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2016 гг. выявлено 57 повреждений),  некачественные параметры отопления и ГВС. </a:t>
            </a:r>
          </a:p>
          <a:p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Год постройки ЦТП и теплотрасс – 1982.</a:t>
            </a:r>
          </a:p>
          <a:p>
            <a:r>
              <a:rPr lang="ru-RU" sz="1100" dirty="0">
                <a:latin typeface="Tahoma" pitchFamily="34" charset="0"/>
                <a:ea typeface="Tahoma" pitchFamily="34" charset="0"/>
                <a:cs typeface="Tahoma" pitchFamily="34" charset="0"/>
              </a:rPr>
              <a:t>Протяженность тепловых сетей от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ЦТП составляет</a:t>
            </a:r>
            <a:r>
              <a:rPr lang="ru-RU" sz="1100" dirty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ГВС </a:t>
            </a:r>
            <a:r>
              <a:rPr lang="ru-RU" sz="1100" dirty="0">
                <a:latin typeface="Tahoma" pitchFamily="34" charset="0"/>
                <a:ea typeface="Tahoma" pitchFamily="34" charset="0"/>
                <a:cs typeface="Tahoma" pitchFamily="34" charset="0"/>
              </a:rPr>
              <a:t>– 3,74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км, отопления </a:t>
            </a:r>
            <a:r>
              <a:rPr lang="ru-RU" sz="1100" dirty="0">
                <a:latin typeface="Tahoma" pitchFamily="34" charset="0"/>
                <a:ea typeface="Tahoma" pitchFamily="34" charset="0"/>
                <a:cs typeface="Tahoma" pitchFamily="34" charset="0"/>
              </a:rPr>
              <a:t>– 5,7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км.</a:t>
            </a:r>
            <a:endParaRPr lang="ru-RU" sz="11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1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 тепловым сетям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предусмотрена замена трубопроводов отопления в ППУ-изоляции, трубопроводов ГВС на </a:t>
            </a:r>
            <a:r>
              <a:rPr lang="en-US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PEX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PPRC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11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Изопрофлекс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-А с прокладкой циркуляционных трубопроводов горячего водоснабжения в случаях их отсутствия. </a:t>
            </a:r>
          </a:p>
          <a:p>
            <a:endParaRPr lang="ru-RU" sz="11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Протяженность тепловых сетей от ЦТП на замену составляет:</a:t>
            </a:r>
          </a:p>
          <a:p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ГВС – 1,4922 км, отопление – 1,9826 км.</a:t>
            </a:r>
          </a:p>
          <a:p>
            <a:endParaRPr lang="ru-RU" sz="11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После завершения ремонтных работ выполнено благоустройство всех участков.</a:t>
            </a:r>
          </a:p>
          <a:p>
            <a:endParaRPr lang="ru-RU" sz="11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Причины включения ЦТП в план </a:t>
            </a:r>
            <a:r>
              <a:rPr lang="ru-RU" sz="11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техперевооружения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замечания МКУ «СТО ЖКХ» при приемке ТП в эксплуатацию в 2015-2016 гг.; неудовлетворительное состояние </a:t>
            </a:r>
            <a:r>
              <a:rPr lang="ru-RU" sz="11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водоподогревателей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коррозионный износ трубных досок, спекание трубного </a:t>
            </a:r>
          </a:p>
          <a:p>
            <a:endParaRPr lang="ru-RU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163405"/>
            <a:ext cx="705678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Сети теплоснабжения и оборудование ЦТП </a:t>
            </a:r>
          </a:p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ул. 30 лет Победы 80а (ЦТП-1 1 </a:t>
            </a:r>
            <a:r>
              <a:rPr lang="ru-RU" sz="2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мкр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С-З)</a:t>
            </a:r>
            <a:endParaRPr lang="ru-RU" sz="24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425602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976" y="5654435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>
          <a:xfrm>
            <a:off x="8460432" y="6495293"/>
            <a:ext cx="446873" cy="204118"/>
          </a:xfrm>
        </p:spPr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3082" y="1170955"/>
            <a:ext cx="4833414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spcBef>
                <a:spcPts val="0"/>
              </a:spcBef>
            </a:pP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Причина включения в план </a:t>
            </a:r>
            <a:r>
              <a:rPr lang="ru-RU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техперевооружения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множественные повреждения (в период с 2014 по 2016гг. выявлено 31 повреждение); в нижней зоне теплосети находится здание проектного института «</a:t>
            </a:r>
            <a:r>
              <a:rPr lang="ru-RU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Прикампромпроект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 по ул. Пушкинской, в подвал которого регулярно поступала вода в результате повреждений на трубопроводах этой ветки; в жилом доме №264 по ул. Пушкинской отсутствовал циркуляционный трубопровод ГВС, что влекло за собой ухудшенный режим подачи ГВС.</a:t>
            </a:r>
          </a:p>
          <a:p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Год постройки ЦТП и теплотрасс – 1982. </a:t>
            </a:r>
          </a:p>
          <a:p>
            <a:r>
              <a:rPr 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Протяженность тепловых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сетей от </a:t>
            </a:r>
            <a:r>
              <a:rPr 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ТК-1317/6 составляет: ГВС – 0,15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км, отопление </a:t>
            </a:r>
            <a:r>
              <a:rPr 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– 1,56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км.</a:t>
            </a:r>
            <a:endParaRPr lang="ru-RU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2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 тепловым сетям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предусмотрена замена трубопроводов отопления в ППУ-изоляции, трубопроводов ГВС на 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PEX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PPRC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Изопрофлекс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-А с прокладкой циркуляционных трубопроводов горячего водоснабжения в случаях их отсутствия.</a:t>
            </a:r>
          </a:p>
          <a:p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Протяженность тепловых сетей от ТК-1317/6 на замену составляет: ГВС – 0,1212 км, отопление – 0,5516 км.</a:t>
            </a:r>
          </a:p>
          <a:p>
            <a:pPr>
              <a:spcBef>
                <a:spcPts val="0"/>
              </a:spcBef>
            </a:pPr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После завершения ремонтных работ выполнено благоустройство всех участков.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5696" y="311751"/>
            <a:ext cx="72008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Сети теплоснабжения от ТК-1317/6</a:t>
            </a:r>
            <a:endParaRPr lang="ru-RU" sz="24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387955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705530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08607" y="0"/>
            <a:ext cx="7927889" cy="1196753"/>
          </a:xfrm>
        </p:spPr>
        <p:txBody>
          <a:bodyPr>
            <a:normAutofit fontScale="70000" lnSpcReduction="20000"/>
          </a:bodyPr>
          <a:lstStyle/>
          <a:p>
            <a:pPr algn="ctr"/>
            <a:endParaRPr lang="ru-RU" sz="3200" b="1" dirty="0" smtClean="0"/>
          </a:p>
          <a:p>
            <a:pPr algn="r">
              <a:spcBef>
                <a:spcPts val="600"/>
              </a:spcBef>
            </a:pPr>
            <a:r>
              <a:rPr lang="ru-RU" sz="4400" dirty="0" smtClean="0">
                <a:solidFill>
                  <a:schemeClr val="bg1"/>
                </a:solidFill>
              </a:rPr>
              <a:t>г. ИЖЕВСК</a:t>
            </a:r>
          </a:p>
          <a:p>
            <a:pPr algn="r">
              <a:spcBef>
                <a:spcPts val="600"/>
              </a:spcBef>
            </a:pPr>
            <a:r>
              <a:rPr lang="ru-RU" sz="4400" dirty="0" smtClean="0">
                <a:solidFill>
                  <a:schemeClr val="bg1"/>
                </a:solidFill>
              </a:rPr>
              <a:t>Ленинский район 2017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411460"/>
              </p:ext>
            </p:extLst>
          </p:nvPr>
        </p:nvGraphicFramePr>
        <p:xfrm>
          <a:off x="683568" y="2492896"/>
          <a:ext cx="806489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6243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Перечень работ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ТПиР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Ремонты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сетей,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1,502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0,704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2,206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 км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0,751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0,352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1,103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0,751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0,352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1,103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9751" y="44625"/>
            <a:ext cx="6696745" cy="792088"/>
          </a:xfrm>
        </p:spPr>
        <p:txBody>
          <a:bodyPr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Техническое перевооружение тепловой сети от ЦТП-2 ул. Оружейника Драгунова 62а 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51521" y="1340768"/>
            <a:ext cx="3960439" cy="51125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Ключевым мероприятием в Ленинском районе г. Ижевска является техническое перевооружение тепловой сети от ЦТП-2 ул. Оружейника Драгунова  62а.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В связи с частыми повреждениями на сетях отопления и ГВС </a:t>
            </a:r>
            <a:r>
              <a:rPr lang="ru-RU" sz="1200" dirty="0">
                <a:solidFill>
                  <a:schemeClr val="tx1"/>
                </a:solidFill>
              </a:rPr>
              <a:t>(</a:t>
            </a:r>
            <a:r>
              <a:rPr lang="ru-RU" sz="1200" dirty="0" smtClean="0">
                <a:solidFill>
                  <a:schemeClr val="tx1"/>
                </a:solidFill>
              </a:rPr>
              <a:t>37 повреждений в период  </a:t>
            </a:r>
            <a:r>
              <a:rPr lang="ru-RU" sz="1200" dirty="0">
                <a:solidFill>
                  <a:schemeClr val="tx1"/>
                </a:solidFill>
              </a:rPr>
              <a:t>с </a:t>
            </a:r>
            <a:r>
              <a:rPr lang="ru-RU" sz="1200" dirty="0" smtClean="0">
                <a:solidFill>
                  <a:schemeClr val="tx1"/>
                </a:solidFill>
              </a:rPr>
              <a:t>2014 </a:t>
            </a:r>
            <a:r>
              <a:rPr lang="ru-RU" sz="1200" dirty="0">
                <a:solidFill>
                  <a:schemeClr val="tx1"/>
                </a:solidFill>
              </a:rPr>
              <a:t>по </a:t>
            </a:r>
            <a:r>
              <a:rPr lang="ru-RU" sz="1200" dirty="0" smtClean="0">
                <a:solidFill>
                  <a:schemeClr val="tx1"/>
                </a:solidFill>
              </a:rPr>
              <a:t>2017гг.) качество подаваемого ресурса не соответствовало нормативным значениям.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Год </a:t>
            </a:r>
            <a:r>
              <a:rPr lang="ru-RU" sz="1200" dirty="0">
                <a:solidFill>
                  <a:schemeClr val="tx1"/>
                </a:solidFill>
              </a:rPr>
              <a:t>постройки ЦТП и </a:t>
            </a:r>
            <a:r>
              <a:rPr lang="ru-RU" sz="1200" dirty="0" smtClean="0">
                <a:solidFill>
                  <a:schemeClr val="tx1"/>
                </a:solidFill>
              </a:rPr>
              <a:t>теплотрасс – 1982.</a:t>
            </a:r>
            <a:endParaRPr lang="ru-RU" sz="12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</a:rPr>
              <a:t>П</a:t>
            </a:r>
            <a:r>
              <a:rPr lang="ru-RU" sz="1200" dirty="0" smtClean="0">
                <a:solidFill>
                  <a:schemeClr val="tx1"/>
                </a:solidFill>
              </a:rPr>
              <a:t>редусмотрена замена </a:t>
            </a:r>
            <a:r>
              <a:rPr lang="ru-RU" sz="1200" b="1" dirty="0" smtClean="0">
                <a:solidFill>
                  <a:schemeClr val="tx1"/>
                </a:solidFill>
              </a:rPr>
              <a:t>тепловой сети</a:t>
            </a:r>
            <a:r>
              <a:rPr lang="ru-RU" sz="1200" dirty="0" smtClean="0">
                <a:solidFill>
                  <a:schemeClr val="tx1"/>
                </a:solidFill>
              </a:rPr>
              <a:t> из надземного исполнения в подземное с перекладкой трубопроводов отопления в ППУ-изоляции, трубопроводов ГВС на </a:t>
            </a:r>
            <a:r>
              <a:rPr lang="en-US" sz="1200" dirty="0" smtClean="0">
                <a:solidFill>
                  <a:schemeClr val="tx1"/>
                </a:solidFill>
              </a:rPr>
              <a:t>PEX</a:t>
            </a:r>
            <a:r>
              <a:rPr lang="ru-RU" sz="1200" dirty="0" smtClean="0">
                <a:solidFill>
                  <a:schemeClr val="tx1"/>
                </a:solidFill>
              </a:rPr>
              <a:t>, </a:t>
            </a:r>
            <a:r>
              <a:rPr lang="en-US" sz="1200" dirty="0" smtClean="0">
                <a:solidFill>
                  <a:schemeClr val="tx1"/>
                </a:solidFill>
              </a:rPr>
              <a:t>PPRC</a:t>
            </a:r>
            <a:r>
              <a:rPr lang="ru-RU" sz="1200" dirty="0" smtClean="0">
                <a:solidFill>
                  <a:schemeClr val="tx1"/>
                </a:solidFill>
              </a:rPr>
              <a:t>, </a:t>
            </a:r>
            <a:r>
              <a:rPr lang="ru-RU" sz="1200" dirty="0" err="1" smtClean="0">
                <a:solidFill>
                  <a:schemeClr val="tx1"/>
                </a:solidFill>
              </a:rPr>
              <a:t>Изопрофлекс</a:t>
            </a:r>
            <a:r>
              <a:rPr lang="ru-RU" sz="1200" dirty="0" smtClean="0">
                <a:solidFill>
                  <a:schemeClr val="tx1"/>
                </a:solidFill>
              </a:rPr>
              <a:t>-А.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Протяженность тепловых сетей от ЦТП-2 на замену составляет: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ГВС – 0,711 км, отопление – 0,711 км.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После завершения ремонтных работ выполнено благоустройство всех участков.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Xerox WorkCentre 3550_20170302142100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196751"/>
            <a:ext cx="3923928" cy="4218521"/>
          </a:xfrm>
          <a:prstGeom prst="rect">
            <a:avLst/>
          </a:prstGeom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95536" y="1556792"/>
            <a:ext cx="8568951" cy="3744416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ru-RU" sz="9600" b="1" dirty="0"/>
              <a:t>Программа капитального ремонта и технического перевооружения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9600" b="1" dirty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9600" b="1" dirty="0"/>
              <a:t>компании</a:t>
            </a:r>
          </a:p>
          <a:p>
            <a:pPr lvl="0" algn="ctr">
              <a:lnSpc>
                <a:spcPct val="120000"/>
              </a:lnSpc>
              <a:spcBef>
                <a:spcPts val="0"/>
              </a:spcBef>
            </a:pPr>
            <a:r>
              <a:rPr lang="ru-RU" sz="9600" b="1" dirty="0"/>
              <a:t>«Удмуртские коммунальные системы» </a:t>
            </a:r>
          </a:p>
          <a:p>
            <a:pPr lvl="0" algn="ctr">
              <a:lnSpc>
                <a:spcPct val="120000"/>
              </a:lnSpc>
              <a:spcBef>
                <a:spcPts val="0"/>
              </a:spcBef>
            </a:pPr>
            <a:r>
              <a:rPr lang="ru-RU" sz="9600" b="1" dirty="0" smtClean="0"/>
              <a:t>на 2018</a:t>
            </a:r>
            <a:endParaRPr lang="ru-RU" sz="9600" b="1" dirty="0"/>
          </a:p>
          <a:p>
            <a:pPr lvl="0" algn="ctr"/>
            <a:r>
              <a:rPr lang="ru-RU" sz="9200" b="1" dirty="0"/>
              <a:t>г. Ижевск</a:t>
            </a:r>
          </a:p>
          <a:p>
            <a:pPr algn="ctr"/>
            <a:endParaRPr lang="ru-RU" sz="3200" b="1" dirty="0"/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683568" y="5733256"/>
            <a:ext cx="8035393" cy="648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410709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65737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261" y="5717645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188640"/>
            <a:ext cx="6838261" cy="752081"/>
          </a:xfrm>
        </p:spPr>
        <p:txBody>
          <a:bodyPr/>
          <a:lstStyle/>
          <a:p>
            <a:pPr rtl="0">
              <a:defRPr/>
            </a:pPr>
            <a:r>
              <a:rPr lang="ru-RU" sz="3200" dirty="0" smtClean="0"/>
              <a:t>Общий свод по </a:t>
            </a:r>
            <a:r>
              <a:rPr lang="ru-RU" sz="3200" dirty="0" err="1" smtClean="0"/>
              <a:t>г.Ижевску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dirty="0" smtClean="0"/>
              <a:t>на 2018 год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72494"/>
              </p:ext>
            </p:extLst>
          </p:nvPr>
        </p:nvGraphicFramePr>
        <p:xfrm>
          <a:off x="539553" y="1654253"/>
          <a:ext cx="8352925" cy="2638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664"/>
                <a:gridCol w="2488206"/>
                <a:gridCol w="604211"/>
                <a:gridCol w="604211"/>
                <a:gridCol w="604211"/>
                <a:gridCol w="604211"/>
                <a:gridCol w="604211"/>
              </a:tblGrid>
              <a:tr h="145702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Перечень работ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Объем запланированных работ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Устиновский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р-н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Индустриальный р-н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Первомайский р-н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Октябрьский р-н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Ленинский р-н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90907">
                <a:tc>
                  <a:txBody>
                    <a:bodyPr/>
                    <a:lstStyle/>
                    <a:p>
                      <a:pPr algn="l" defTabSz="410709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сетей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</a:p>
                    <a:p>
                      <a:pPr algn="l" defTabSz="410709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 однотрубном исчислении,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27,909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5,482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6,553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6,511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8,852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0,511</a:t>
                      </a:r>
                    </a:p>
                  </a:txBody>
                  <a:tcPr marL="9525" marR="9525" marT="9525" marB="0" anchor="ctr"/>
                </a:tc>
              </a:tr>
              <a:tr h="5909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Техническое перевооружение 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тепловых пунктов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11960" y="1305441"/>
            <a:ext cx="4680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Таблица 1 – 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Техперевооружение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7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4756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840760" cy="864096"/>
          </a:xfrm>
        </p:spPr>
        <p:txBody>
          <a:bodyPr/>
          <a:lstStyle/>
          <a:p>
            <a:r>
              <a:rPr lang="ru-RU" sz="1800" dirty="0" err="1" smtClean="0"/>
              <a:t>Энергоэффективные</a:t>
            </a:r>
            <a:r>
              <a:rPr lang="ru-RU" sz="1800" dirty="0" smtClean="0"/>
              <a:t> материалы, технологии и оборудование, применяемые в инвестиционной программе</a:t>
            </a:r>
            <a:endParaRPr lang="ru-RU" sz="1800" dirty="0"/>
          </a:p>
        </p:txBody>
      </p:sp>
      <p:sp>
        <p:nvSpPr>
          <p:cNvPr id="5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772816"/>
            <a:ext cx="4320480" cy="4608510"/>
          </a:xfrm>
        </p:spPr>
        <p:txBody>
          <a:bodyPr>
            <a:normAutofit/>
          </a:bodyPr>
          <a:lstStyle/>
          <a:p>
            <a:pPr algn="l"/>
            <a:endParaRPr lang="ru-RU" dirty="0" smtClean="0"/>
          </a:p>
          <a:p>
            <a:pPr algn="l"/>
            <a:endParaRPr lang="ru-RU" dirty="0"/>
          </a:p>
          <a:p>
            <a:pPr algn="l"/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Предварительно изолированные </a:t>
            </a:r>
            <a:r>
              <a:rPr lang="ru-RU" sz="13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пенополиуретаном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трубы представляют собой конструкцию «труба в трубе». Пространство между стальной и полиэтиленовой трубами заполняется </a:t>
            </a:r>
            <a:r>
              <a:rPr lang="ru-RU" sz="13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пенополиуретаном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который обеспечивает надежную теплоизоляцию. </a:t>
            </a:r>
          </a:p>
          <a:p>
            <a:pPr algn="l"/>
            <a:endParaRPr lang="ru-RU" sz="13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Преимущества:</a:t>
            </a:r>
          </a:p>
          <a:p>
            <a:pPr algn="l"/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оснащены системой оперативного дистанционного контроля (ОДК), позволяющей контролировать целостность трубы и локализовать места утечек;</a:t>
            </a:r>
          </a:p>
          <a:p>
            <a:pPr algn="l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можно прокладывать </a:t>
            </a:r>
            <a:r>
              <a:rPr lang="ru-RU" sz="13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бесканально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algn="l">
              <a:buFontTx/>
              <a:buChar char="-"/>
            </a:pP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сокращение возможных </a:t>
            </a:r>
            <a:r>
              <a:rPr lang="ru-RU" sz="13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теплопотерь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несколько раз;</a:t>
            </a:r>
          </a:p>
          <a:p>
            <a:pPr algn="l">
              <a:buFontTx/>
              <a:buChar char="-"/>
            </a:pP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минимальные затраты на монтаж трубопроводов;</a:t>
            </a:r>
          </a:p>
          <a:p>
            <a:pPr algn="l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снижения уровня затрат на ремонтные работы</a:t>
            </a:r>
            <a:r>
              <a:rPr lang="ru-RU" sz="1300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300" i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268760"/>
            <a:ext cx="8363272" cy="50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/>
          <a:p>
            <a:pPr marL="0" marR="0" lvl="0" indent="0" algn="ctr" defTabSz="410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Трубопроводы в пенополиуретановой (ППУ) изоляции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7" name="Содержимое 4" descr="пп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6321" y="1742811"/>
            <a:ext cx="2563601" cy="229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645024"/>
            <a:ext cx="2483321" cy="236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tste001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16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3" y="116632"/>
            <a:ext cx="7056783" cy="1008112"/>
          </a:xfrm>
        </p:spPr>
        <p:txBody>
          <a:bodyPr>
            <a:normAutofit fontScale="70000" lnSpcReduction="20000"/>
          </a:bodyPr>
          <a:lstStyle/>
          <a:p>
            <a:pPr algn="ctr"/>
            <a:endParaRPr lang="ru-RU" sz="3200" b="1" dirty="0" smtClean="0"/>
          </a:p>
          <a:p>
            <a:pPr algn="r">
              <a:spcBef>
                <a:spcPts val="0"/>
              </a:spcBef>
            </a:pPr>
            <a:r>
              <a:rPr lang="ru-RU" sz="3600" dirty="0" smtClean="0">
                <a:solidFill>
                  <a:schemeClr val="bg1"/>
                </a:solidFill>
              </a:rPr>
              <a:t>г. Ижевск</a:t>
            </a:r>
          </a:p>
          <a:p>
            <a:pPr lvl="0" algn="r">
              <a:spcBef>
                <a:spcPts val="600"/>
              </a:spcBef>
            </a:pPr>
            <a:r>
              <a:rPr lang="ru-RU" sz="3600" dirty="0" smtClean="0">
                <a:solidFill>
                  <a:schemeClr val="bg1"/>
                </a:solidFill>
              </a:rPr>
              <a:t>Индустриальный район </a:t>
            </a:r>
            <a:r>
              <a:rPr lang="ru-RU" sz="3600" dirty="0">
                <a:solidFill>
                  <a:schemeClr val="bg1"/>
                </a:solidFill>
              </a:rPr>
              <a:t>2018г.</a:t>
            </a:r>
          </a:p>
          <a:p>
            <a:pPr algn="ctr">
              <a:spcBef>
                <a:spcPts val="600"/>
              </a:spcBef>
            </a:pPr>
            <a:endParaRPr lang="ru-RU" sz="3200" b="1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856783"/>
              </p:ext>
            </p:extLst>
          </p:nvPr>
        </p:nvGraphicFramePr>
        <p:xfrm>
          <a:off x="467544" y="2636912"/>
          <a:ext cx="8064896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6243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Перечень работ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ТПиР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Ремонты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сетей,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6,553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6,553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 км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2,424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2,424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4,129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4,129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тепловых пунктов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2714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>
                <a:solidFill>
                  <a:schemeClr val="tx1"/>
                </a:solidFill>
              </a:rPr>
              <a:t>Протяженность тепловых сетей от </a:t>
            </a:r>
            <a:r>
              <a:rPr lang="ru-RU" sz="1200" dirty="0" smtClean="0">
                <a:solidFill>
                  <a:schemeClr val="tx1"/>
                </a:solidFill>
              </a:rPr>
              <a:t>ЦТП Редукторная 8а на </a:t>
            </a:r>
            <a:r>
              <a:rPr lang="ru-RU" sz="1200" dirty="0">
                <a:solidFill>
                  <a:schemeClr val="tx1"/>
                </a:solidFill>
              </a:rPr>
              <a:t>замену составляет</a:t>
            </a:r>
            <a:r>
              <a:rPr lang="ru-RU" sz="1200" dirty="0" smtClean="0">
                <a:solidFill>
                  <a:schemeClr val="tx1"/>
                </a:solidFill>
              </a:rPr>
              <a:t>: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в рамках тарифа: </a:t>
            </a:r>
            <a:r>
              <a:rPr lang="ru-RU" sz="1200" dirty="0">
                <a:solidFill>
                  <a:schemeClr val="tx1"/>
                </a:solidFill>
              </a:rPr>
              <a:t>ГВС – </a:t>
            </a:r>
            <a:r>
              <a:rPr lang="ru-RU" sz="1200" dirty="0" smtClean="0">
                <a:solidFill>
                  <a:schemeClr val="tx1"/>
                </a:solidFill>
              </a:rPr>
              <a:t>0,450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0,289 км;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dirty="0" smtClean="0">
                <a:solidFill>
                  <a:schemeClr val="tx1"/>
                </a:solidFill>
              </a:rPr>
              <a:t>в рамках концессии: </a:t>
            </a:r>
            <a:r>
              <a:rPr lang="ru-RU" sz="1200" dirty="0">
                <a:solidFill>
                  <a:schemeClr val="tx1"/>
                </a:solidFill>
              </a:rPr>
              <a:t>ГВС – </a:t>
            </a:r>
            <a:r>
              <a:rPr lang="ru-RU" sz="1200" dirty="0" smtClean="0">
                <a:solidFill>
                  <a:schemeClr val="tx1"/>
                </a:solidFill>
              </a:rPr>
              <a:t>0,539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0,719 км.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После </a:t>
            </a:r>
            <a:r>
              <a:rPr lang="ru-RU" sz="1200" dirty="0">
                <a:solidFill>
                  <a:schemeClr val="tx1"/>
                </a:solidFill>
              </a:rPr>
              <a:t>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/>
          </a:p>
          <a:p>
            <a:pPr>
              <a:spcBef>
                <a:spcPts val="0"/>
              </a:spcBef>
            </a:pPr>
            <a:endParaRPr lang="ru-RU" sz="1200" dirty="0" smtClean="0"/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345376" y="188640"/>
            <a:ext cx="6718998" cy="731396"/>
          </a:xfrm>
        </p:spPr>
        <p:txBody>
          <a:bodyPr/>
          <a:lstStyle/>
          <a:p>
            <a:r>
              <a:rPr lang="ru-RU" sz="2400" dirty="0" smtClean="0"/>
              <a:t>Тепловая сеть ЦТП ул. Редукторная 8а</a:t>
            </a:r>
            <a:br>
              <a:rPr lang="ru-RU" sz="2400" dirty="0" smtClean="0"/>
            </a:br>
            <a:r>
              <a:rPr lang="ru-RU" sz="2400" dirty="0" smtClean="0"/>
              <a:t> (тариф + концессия)</a:t>
            </a:r>
            <a:endParaRPr lang="ru-RU" sz="2400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1" t="15774" r="3928" b="15923"/>
          <a:stretch/>
        </p:blipFill>
        <p:spPr bwMode="auto">
          <a:xfrm>
            <a:off x="126121" y="1628800"/>
            <a:ext cx="5193989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029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>
                <a:solidFill>
                  <a:schemeClr val="tx1"/>
                </a:solidFill>
              </a:rPr>
              <a:t>Протяженность тепловых сетей от </a:t>
            </a:r>
            <a:r>
              <a:rPr lang="ru-RU" sz="1200" dirty="0" smtClean="0">
                <a:solidFill>
                  <a:schemeClr val="tx1"/>
                </a:solidFill>
              </a:rPr>
              <a:t>ЦТП </a:t>
            </a:r>
            <a:r>
              <a:rPr lang="ru-RU" sz="1200" dirty="0" err="1" smtClean="0">
                <a:solidFill>
                  <a:schemeClr val="tx1"/>
                </a:solidFill>
              </a:rPr>
              <a:t>Воткинское</a:t>
            </a:r>
            <a:r>
              <a:rPr lang="ru-RU" sz="1200" dirty="0" smtClean="0">
                <a:solidFill>
                  <a:schemeClr val="tx1"/>
                </a:solidFill>
              </a:rPr>
              <a:t> шоссе 46а на </a:t>
            </a:r>
            <a:r>
              <a:rPr lang="ru-RU" sz="1200" dirty="0">
                <a:solidFill>
                  <a:schemeClr val="tx1"/>
                </a:solidFill>
              </a:rPr>
              <a:t>замену составляет</a:t>
            </a:r>
            <a:r>
              <a:rPr lang="ru-RU" sz="1200" dirty="0" smtClean="0">
                <a:solidFill>
                  <a:schemeClr val="tx1"/>
                </a:solidFill>
              </a:rPr>
              <a:t>: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в рамках тарифа: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0,122 км.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в рамках концессии: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0,014 км. 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После </a:t>
            </a:r>
            <a:r>
              <a:rPr lang="ru-RU" sz="1200" dirty="0">
                <a:solidFill>
                  <a:schemeClr val="tx1"/>
                </a:solidFill>
              </a:rPr>
              <a:t>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339752" y="44624"/>
            <a:ext cx="6552728" cy="875412"/>
          </a:xfrm>
        </p:spPr>
        <p:txBody>
          <a:bodyPr/>
          <a:lstStyle/>
          <a:p>
            <a:r>
              <a:rPr lang="ru-RU" sz="2400" dirty="0" smtClean="0"/>
              <a:t>Тепловая сеть ЦТП </a:t>
            </a:r>
            <a:r>
              <a:rPr lang="ru-RU" sz="2400" dirty="0" err="1" smtClean="0"/>
              <a:t>Воткинское</a:t>
            </a:r>
            <a:r>
              <a:rPr lang="ru-RU" sz="2400" dirty="0" smtClean="0"/>
              <a:t> шоссе 46а</a:t>
            </a:r>
            <a:br>
              <a:rPr lang="ru-RU" sz="2400" dirty="0" smtClean="0"/>
            </a:br>
            <a:r>
              <a:rPr lang="ru-RU" sz="2400" dirty="0" smtClean="0"/>
              <a:t> (тариф + концессия)</a:t>
            </a:r>
            <a:endParaRPr lang="ru-RU" sz="2400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35547" r="35000" b="25781"/>
          <a:stretch/>
        </p:blipFill>
        <p:spPr bwMode="auto">
          <a:xfrm rot="16200000">
            <a:off x="124232" y="1900103"/>
            <a:ext cx="529513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8435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>
                <a:solidFill>
                  <a:schemeClr val="tx1"/>
                </a:solidFill>
              </a:rPr>
              <a:t>Протяженность тепловых сетей </a:t>
            </a:r>
            <a:r>
              <a:rPr lang="ru-RU" sz="1200" dirty="0" smtClean="0">
                <a:solidFill>
                  <a:schemeClr val="tx1"/>
                </a:solidFill>
              </a:rPr>
              <a:t>от ТК-2126  на замену </a:t>
            </a:r>
            <a:r>
              <a:rPr lang="ru-RU" sz="1200" dirty="0">
                <a:solidFill>
                  <a:schemeClr val="tx1"/>
                </a:solidFill>
              </a:rPr>
              <a:t>составляет: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0,157 км.</a:t>
            </a:r>
          </a:p>
          <a:p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После </a:t>
            </a:r>
            <a:r>
              <a:rPr lang="ru-RU" sz="1200" dirty="0">
                <a:solidFill>
                  <a:schemeClr val="tx1"/>
                </a:solidFill>
              </a:rPr>
              <a:t>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345376" y="188640"/>
            <a:ext cx="6718998" cy="731396"/>
          </a:xfrm>
        </p:spPr>
        <p:txBody>
          <a:bodyPr/>
          <a:lstStyle/>
          <a:p>
            <a:r>
              <a:rPr lang="ru-RU" sz="2400" dirty="0" smtClean="0"/>
              <a:t>Тепловая сеть ТК – 2126</a:t>
            </a:r>
            <a:br>
              <a:rPr lang="ru-RU" sz="2400" dirty="0" smtClean="0"/>
            </a:br>
            <a:r>
              <a:rPr lang="ru-RU" sz="2400" dirty="0" smtClean="0"/>
              <a:t>(тариф)</a:t>
            </a:r>
            <a:endParaRPr lang="ru-RU" sz="2400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5" t="40252" r="30000" b="16667"/>
          <a:stretch/>
        </p:blipFill>
        <p:spPr bwMode="auto">
          <a:xfrm rot="16200000">
            <a:off x="317174" y="1530307"/>
            <a:ext cx="5112568" cy="473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8242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>
                <a:solidFill>
                  <a:schemeClr val="tx1"/>
                </a:solidFill>
              </a:rPr>
              <a:t>Протяженность тепловых сетей от ЦТП 1 </a:t>
            </a:r>
            <a:r>
              <a:rPr lang="ru-RU" sz="1200" dirty="0" err="1">
                <a:solidFill>
                  <a:schemeClr val="tx1"/>
                </a:solidFill>
              </a:rPr>
              <a:t>мкр</a:t>
            </a:r>
            <a:r>
              <a:rPr lang="ru-RU" sz="1200" dirty="0">
                <a:solidFill>
                  <a:schemeClr val="tx1"/>
                </a:solidFill>
              </a:rPr>
              <a:t>. 3 </a:t>
            </a:r>
            <a:r>
              <a:rPr lang="ru-RU" sz="1200" dirty="0" err="1">
                <a:solidFill>
                  <a:schemeClr val="tx1"/>
                </a:solidFill>
              </a:rPr>
              <a:t>бл</a:t>
            </a:r>
            <a:r>
              <a:rPr lang="ru-RU" sz="1200" dirty="0">
                <a:solidFill>
                  <a:schemeClr val="tx1"/>
                </a:solidFill>
              </a:rPr>
              <a:t>. </a:t>
            </a:r>
            <a:r>
              <a:rPr lang="ru-RU" sz="1200" dirty="0" err="1">
                <a:solidFill>
                  <a:schemeClr val="tx1"/>
                </a:solidFill>
              </a:rPr>
              <a:t>Буммаш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chemeClr val="tx1"/>
                </a:solidFill>
              </a:rPr>
              <a:t>на </a:t>
            </a:r>
            <a:r>
              <a:rPr lang="ru-RU" sz="1200" dirty="0">
                <a:solidFill>
                  <a:schemeClr val="tx1"/>
                </a:solidFill>
              </a:rPr>
              <a:t>замену составляет</a:t>
            </a:r>
            <a:r>
              <a:rPr lang="ru-RU" sz="1200" dirty="0" smtClean="0">
                <a:solidFill>
                  <a:schemeClr val="tx1"/>
                </a:solidFill>
              </a:rPr>
              <a:t>:</a:t>
            </a:r>
          </a:p>
          <a:p>
            <a:r>
              <a:rPr lang="ru-RU" sz="1200" dirty="0">
                <a:solidFill>
                  <a:schemeClr val="tx1"/>
                </a:solidFill>
              </a:rPr>
              <a:t>Тариф: ГВС – </a:t>
            </a:r>
            <a:r>
              <a:rPr lang="ru-RU" sz="1200" dirty="0" smtClean="0">
                <a:solidFill>
                  <a:schemeClr val="tx1"/>
                </a:solidFill>
              </a:rPr>
              <a:t>0,198 </a:t>
            </a:r>
            <a:r>
              <a:rPr lang="ru-RU" sz="1200" dirty="0">
                <a:solidFill>
                  <a:schemeClr val="tx1"/>
                </a:solidFill>
              </a:rPr>
              <a:t>км Отопление – </a:t>
            </a:r>
            <a:r>
              <a:rPr lang="ru-RU" sz="1200" dirty="0" smtClean="0">
                <a:solidFill>
                  <a:schemeClr val="tx1"/>
                </a:solidFill>
              </a:rPr>
              <a:t>0,364 км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dirty="0">
                <a:solidFill>
                  <a:schemeClr val="tx1"/>
                </a:solidFill>
              </a:rPr>
              <a:t>Концессия: ГВС – </a:t>
            </a:r>
            <a:r>
              <a:rPr lang="ru-RU" sz="1200" dirty="0" smtClean="0">
                <a:solidFill>
                  <a:schemeClr val="tx1"/>
                </a:solidFill>
              </a:rPr>
              <a:t>0,091 </a:t>
            </a:r>
            <a:r>
              <a:rPr lang="ru-RU" sz="1200" dirty="0">
                <a:solidFill>
                  <a:schemeClr val="tx1"/>
                </a:solidFill>
              </a:rPr>
              <a:t>км Отопление – </a:t>
            </a:r>
            <a:r>
              <a:rPr lang="ru-RU" sz="1200" dirty="0" smtClean="0">
                <a:solidFill>
                  <a:schemeClr val="tx1"/>
                </a:solidFill>
              </a:rPr>
              <a:t>0,182 км. После </a:t>
            </a:r>
            <a:r>
              <a:rPr lang="ru-RU" sz="1200" dirty="0">
                <a:solidFill>
                  <a:schemeClr val="tx1"/>
                </a:solidFill>
              </a:rPr>
              <a:t>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051720" y="0"/>
            <a:ext cx="6984776" cy="1052736"/>
          </a:xfrm>
        </p:spPr>
        <p:txBody>
          <a:bodyPr/>
          <a:lstStyle/>
          <a:p>
            <a:r>
              <a:rPr lang="ru-RU" sz="2000" dirty="0" smtClean="0"/>
              <a:t>Тепловая сеть ЦТП ул. Дзержинского 39а –</a:t>
            </a:r>
            <a:br>
              <a:rPr lang="ru-RU" sz="2000" dirty="0" smtClean="0"/>
            </a:br>
            <a:r>
              <a:rPr lang="ru-RU" sz="2000" dirty="0" smtClean="0"/>
              <a:t>ЦТП 1 </a:t>
            </a:r>
            <a:r>
              <a:rPr lang="ru-RU" sz="2000" dirty="0" err="1" smtClean="0"/>
              <a:t>мкр</a:t>
            </a:r>
            <a:r>
              <a:rPr lang="ru-RU" sz="2000" dirty="0" smtClean="0"/>
              <a:t>. 3 блок «</a:t>
            </a:r>
            <a:r>
              <a:rPr lang="ru-RU" sz="2000" dirty="0" err="1" smtClean="0"/>
              <a:t>Буммаш</a:t>
            </a:r>
            <a:r>
              <a:rPr lang="ru-RU" sz="2000" dirty="0" smtClean="0"/>
              <a:t>»</a:t>
            </a:r>
            <a:br>
              <a:rPr lang="ru-RU" sz="2000" dirty="0" smtClean="0"/>
            </a:br>
            <a:r>
              <a:rPr lang="ru-RU" sz="2000" dirty="0" smtClean="0"/>
              <a:t> (тариф + концессия)</a:t>
            </a:r>
            <a:endParaRPr lang="ru-RU" sz="2000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9018" r="5833" b="21577"/>
          <a:stretch/>
        </p:blipFill>
        <p:spPr bwMode="auto">
          <a:xfrm rot="10800000">
            <a:off x="118566" y="2348880"/>
            <a:ext cx="524552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7994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>
                <a:solidFill>
                  <a:schemeClr val="tx1"/>
                </a:solidFill>
              </a:rPr>
              <a:t>Протяженность тепловых сетей от ЦТП </a:t>
            </a:r>
            <a:r>
              <a:rPr lang="ru-RU" sz="1200" dirty="0" smtClean="0">
                <a:solidFill>
                  <a:schemeClr val="tx1"/>
                </a:solidFill>
              </a:rPr>
              <a:t>Шишкина 1 на </a:t>
            </a:r>
            <a:r>
              <a:rPr lang="ru-RU" sz="1200" dirty="0">
                <a:solidFill>
                  <a:schemeClr val="tx1"/>
                </a:solidFill>
              </a:rPr>
              <a:t>замену составляет</a:t>
            </a:r>
            <a:r>
              <a:rPr lang="ru-RU" sz="1200" dirty="0" smtClean="0">
                <a:solidFill>
                  <a:schemeClr val="tx1"/>
                </a:solidFill>
              </a:rPr>
              <a:t>: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в рамках тарифа: </a:t>
            </a:r>
            <a:r>
              <a:rPr lang="ru-RU" sz="1200" dirty="0">
                <a:solidFill>
                  <a:schemeClr val="tx1"/>
                </a:solidFill>
              </a:rPr>
              <a:t>ГВС – </a:t>
            </a:r>
            <a:r>
              <a:rPr lang="ru-RU" sz="1200" dirty="0" smtClean="0">
                <a:solidFill>
                  <a:schemeClr val="tx1"/>
                </a:solidFill>
              </a:rPr>
              <a:t>0,198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0,364 км;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dirty="0" smtClean="0">
                <a:solidFill>
                  <a:schemeClr val="tx1"/>
                </a:solidFill>
              </a:rPr>
              <a:t>В рамках концессии: </a:t>
            </a:r>
            <a:r>
              <a:rPr lang="ru-RU" sz="1200" dirty="0">
                <a:solidFill>
                  <a:schemeClr val="tx1"/>
                </a:solidFill>
              </a:rPr>
              <a:t>ГВС – </a:t>
            </a:r>
            <a:r>
              <a:rPr lang="ru-RU" sz="1200" dirty="0" smtClean="0">
                <a:solidFill>
                  <a:schemeClr val="tx1"/>
                </a:solidFill>
              </a:rPr>
              <a:t>0,026 км, 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0,053 км. 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После </a:t>
            </a:r>
            <a:r>
              <a:rPr lang="ru-RU" sz="1200" dirty="0">
                <a:solidFill>
                  <a:schemeClr val="tx1"/>
                </a:solidFill>
              </a:rPr>
              <a:t>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345376" y="188640"/>
            <a:ext cx="6718998" cy="731396"/>
          </a:xfrm>
        </p:spPr>
        <p:txBody>
          <a:bodyPr/>
          <a:lstStyle/>
          <a:p>
            <a:r>
              <a:rPr lang="ru-RU" sz="2400" dirty="0" smtClean="0"/>
              <a:t>Тепловая сеть ЦТП ул. Шишкина 1</a:t>
            </a:r>
            <a:br>
              <a:rPr lang="ru-RU" sz="2400" dirty="0" smtClean="0"/>
            </a:br>
            <a:r>
              <a:rPr lang="ru-RU" sz="2400" dirty="0" smtClean="0"/>
              <a:t> (тариф + концессия)</a:t>
            </a:r>
            <a:endParaRPr lang="ru-RU" sz="2400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2" t="30060" r="7837" b="8929"/>
          <a:stretch/>
        </p:blipFill>
        <p:spPr bwMode="auto">
          <a:xfrm rot="16200000">
            <a:off x="267972" y="1501235"/>
            <a:ext cx="5079665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3370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</a:rPr>
              <a:t>Протяженность тепловых сетей от </a:t>
            </a:r>
            <a:r>
              <a:rPr lang="ru-RU" sz="1200" dirty="0" smtClean="0">
                <a:solidFill>
                  <a:schemeClr val="tx1"/>
                </a:solidFill>
              </a:rPr>
              <a:t>ЦТП 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ул. 9 Января 185а на </a:t>
            </a:r>
            <a:r>
              <a:rPr lang="ru-RU" sz="1200" dirty="0">
                <a:solidFill>
                  <a:schemeClr val="tx1"/>
                </a:solidFill>
              </a:rPr>
              <a:t>замену составляет</a:t>
            </a:r>
            <a:r>
              <a:rPr lang="ru-RU" sz="1200" dirty="0" smtClean="0">
                <a:solidFill>
                  <a:schemeClr val="tx1"/>
                </a:solidFill>
              </a:rPr>
              <a:t>: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В рамках тарифа: </a:t>
            </a:r>
            <a:r>
              <a:rPr lang="ru-RU" sz="1200" dirty="0">
                <a:solidFill>
                  <a:schemeClr val="tx1"/>
                </a:solidFill>
              </a:rPr>
              <a:t>ГВС – </a:t>
            </a:r>
            <a:r>
              <a:rPr lang="ru-RU" sz="1200" dirty="0" smtClean="0">
                <a:solidFill>
                  <a:schemeClr val="tx1"/>
                </a:solidFill>
              </a:rPr>
              <a:t>0,061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0,105 км;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dirty="0" smtClean="0">
                <a:solidFill>
                  <a:schemeClr val="tx1"/>
                </a:solidFill>
              </a:rPr>
              <a:t>В рамках концессии: </a:t>
            </a:r>
            <a:r>
              <a:rPr lang="ru-RU" sz="1200" dirty="0">
                <a:solidFill>
                  <a:schemeClr val="tx1"/>
                </a:solidFill>
              </a:rPr>
              <a:t>ГВС – </a:t>
            </a:r>
            <a:r>
              <a:rPr lang="ru-RU" sz="1200" dirty="0" smtClean="0">
                <a:solidFill>
                  <a:schemeClr val="tx1"/>
                </a:solidFill>
              </a:rPr>
              <a:t>0,505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0,964 км. 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После </a:t>
            </a:r>
            <a:r>
              <a:rPr lang="ru-RU" sz="1200" dirty="0">
                <a:solidFill>
                  <a:schemeClr val="tx1"/>
                </a:solidFill>
              </a:rPr>
              <a:t>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345376" y="188640"/>
            <a:ext cx="6718998" cy="731396"/>
          </a:xfrm>
        </p:spPr>
        <p:txBody>
          <a:bodyPr/>
          <a:lstStyle/>
          <a:p>
            <a:r>
              <a:rPr lang="ru-RU" sz="2400" dirty="0" smtClean="0"/>
              <a:t>Тепловая сеть ЦТП ул. 9 Января 185а</a:t>
            </a:r>
            <a:br>
              <a:rPr lang="ru-RU" sz="2400" dirty="0" smtClean="0"/>
            </a:br>
            <a:r>
              <a:rPr lang="ru-RU" sz="2400" dirty="0" smtClean="0"/>
              <a:t> (тариф + концессия)</a:t>
            </a:r>
            <a:endParaRPr lang="ru-RU" sz="2400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6667" r="20952" b="13690"/>
          <a:stretch/>
        </p:blipFill>
        <p:spPr bwMode="auto">
          <a:xfrm rot="16200000">
            <a:off x="114890" y="1636183"/>
            <a:ext cx="5169807" cy="460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4672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195736" y="0"/>
            <a:ext cx="6739249" cy="1340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r" defTabSz="410709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г. Ижевск </a:t>
            </a:r>
          </a:p>
          <a:p>
            <a:pPr marL="0" marR="0" lvl="0" indent="0" algn="r" defTabSz="410709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Устиновский</a:t>
            </a:r>
            <a:r>
              <a:rPr kumimoji="0" lang="ru-RU" sz="31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район 2018г.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655667"/>
              </p:ext>
            </p:extLst>
          </p:nvPr>
        </p:nvGraphicFramePr>
        <p:xfrm>
          <a:off x="467544" y="2348880"/>
          <a:ext cx="8064896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6243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Перечень работ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ТПиР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Ремонты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сетей,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5,482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5,482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 км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2,254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2,254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3,228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3,228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тепловых пунктов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9504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"/>
          <p:cNvSpPr txBox="1">
            <a:spLocks/>
          </p:cNvSpPr>
          <p:nvPr/>
        </p:nvSpPr>
        <p:spPr>
          <a:xfrm>
            <a:off x="8675451" y="6470805"/>
            <a:ext cx="446873" cy="20005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1475" y="1912004"/>
            <a:ext cx="3096344" cy="2503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endParaRPr lang="ru-RU" sz="1200" dirty="0" smtClean="0">
              <a:solidFill>
                <a:schemeClr val="bg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200" dirty="0" smtClean="0">
              <a:solidFill>
                <a:schemeClr val="bg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Протяженность тепловых сетей от </a:t>
            </a:r>
          </a:p>
          <a:p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ЦТП А-2 на замену составляет:</a:t>
            </a:r>
          </a:p>
          <a:p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ГВС – 0,358 км, отопление – 0,595км.</a:t>
            </a:r>
          </a:p>
          <a:p>
            <a:endParaRPr lang="ru-RU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После завершения ремонтных работ будет выполнено благоустройство всех участков.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bg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bg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277294"/>
            <a:ext cx="69883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 latinLnBrk="1" hangingPunct="0"/>
            <a:r>
              <a:rPr lang="ru-RU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Тепловая сеть ЦТП ул. Молодежная 34 - ЦТП А-</a:t>
            </a:r>
            <a:r>
              <a:rPr lang="en-US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r" defTabSz="584200" latinLnBrk="1" hangingPunct="0"/>
            <a:r>
              <a:rPr lang="ru-RU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(тариф)</a:t>
            </a:r>
            <a:endParaRPr lang="ru-RU" sz="2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7475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9" t="21985" r="11684" b="8506"/>
          <a:stretch/>
        </p:blipFill>
        <p:spPr bwMode="auto">
          <a:xfrm>
            <a:off x="467544" y="1484784"/>
            <a:ext cx="5025916" cy="442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751" y="5647923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260647"/>
            <a:ext cx="7414325" cy="680073"/>
          </a:xfrm>
        </p:spPr>
        <p:txBody>
          <a:bodyPr/>
          <a:lstStyle/>
          <a:p>
            <a:r>
              <a:rPr lang="ru-RU" sz="2400" dirty="0" smtClean="0"/>
              <a:t>Тепловая сеть ЦТП 40 Лет Победы 78а - ЦТП А-1 (тариф)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427984" y="1340768"/>
            <a:ext cx="4320480" cy="51125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ru-RU" sz="1200" dirty="0" smtClean="0"/>
          </a:p>
          <a:p>
            <a:r>
              <a:rPr lang="ru-RU" sz="1200" dirty="0">
                <a:solidFill>
                  <a:schemeClr val="tx1"/>
                </a:solidFill>
              </a:rPr>
              <a:t>Протяженность тепловых сетей от ЦТП </a:t>
            </a:r>
            <a:r>
              <a:rPr lang="ru-RU" sz="1200" dirty="0" smtClean="0">
                <a:solidFill>
                  <a:schemeClr val="tx1"/>
                </a:solidFill>
              </a:rPr>
              <a:t>А-1 </a:t>
            </a:r>
            <a:r>
              <a:rPr lang="ru-RU" sz="1200" dirty="0">
                <a:solidFill>
                  <a:schemeClr val="tx1"/>
                </a:solidFill>
              </a:rPr>
              <a:t>на замену </a:t>
            </a:r>
            <a:r>
              <a:rPr lang="ru-RU" sz="1200" dirty="0" smtClean="0">
                <a:solidFill>
                  <a:schemeClr val="tx1"/>
                </a:solidFill>
              </a:rPr>
              <a:t>составляет: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ГВС – 0,325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0,325 км.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</a:rPr>
              <a:t>После завершения ремонтных работ будет выполнено благоустройство всех участков.</a:t>
            </a:r>
          </a:p>
          <a:p>
            <a:pPr>
              <a:spcBef>
                <a:spcPts val="0"/>
              </a:spcBef>
            </a:pP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8" t="18453" r="3452" b="23810"/>
          <a:stretch/>
        </p:blipFill>
        <p:spPr bwMode="auto">
          <a:xfrm rot="16200000">
            <a:off x="-435072" y="2515910"/>
            <a:ext cx="537461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1467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116632"/>
            <a:ext cx="6768752" cy="936104"/>
          </a:xfrm>
        </p:spPr>
        <p:txBody>
          <a:bodyPr/>
          <a:lstStyle/>
          <a:p>
            <a:r>
              <a:rPr lang="ru-RU" sz="1800" dirty="0" err="1" smtClean="0"/>
              <a:t>Энергоэффективные</a:t>
            </a:r>
            <a:r>
              <a:rPr lang="ru-RU" sz="1800" dirty="0" smtClean="0"/>
              <a:t> материалы, технологии и оборудование, применяемые в ремонтной программе</a:t>
            </a:r>
            <a:endParaRPr lang="ru-RU" sz="1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1412776"/>
            <a:ext cx="8435280" cy="563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/>
          <a:p>
            <a:pPr algn="ctr" defTabSz="410709"/>
            <a:r>
              <a:rPr lang="ru-RU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Трубы из сшитого полиэтилена ИЗОПРОФЛЕКС-А</a:t>
            </a:r>
            <a:endParaRPr lang="ru-RU" sz="2000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4618856" cy="4392488"/>
          </a:xfrm>
        </p:spPr>
        <p:txBody>
          <a:bodyPr>
            <a:noAutofit/>
          </a:bodyPr>
          <a:lstStyle/>
          <a:p>
            <a:pPr algn="l"/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Трубы ИЗОПРОФЛЕКС-А представляют собой </a:t>
            </a:r>
          </a:p>
          <a:p>
            <a:pPr algn="l"/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многослойную конструкцию, состоящую </a:t>
            </a:r>
          </a:p>
          <a:p>
            <a:pPr algn="l"/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напорной трубы из сшитого полиэтилена (1), теплоизоляционного слоя </a:t>
            </a:r>
          </a:p>
          <a:p>
            <a:pPr algn="l"/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</a:t>
            </a:r>
            <a:r>
              <a:rPr lang="ru-RU" sz="1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пенополиуретана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(2) и </a:t>
            </a:r>
          </a:p>
          <a:p>
            <a:pPr algn="l"/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защитной гофрированной оболочки (3).</a:t>
            </a:r>
          </a:p>
          <a:p>
            <a:pPr algn="l"/>
            <a:endParaRPr lang="ru-RU" sz="12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Преимущества:</a:t>
            </a:r>
          </a:p>
          <a:p>
            <a:pPr algn="l" defTabSz="1019175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рассчитаны на </a:t>
            </a:r>
            <a:r>
              <a:rPr lang="ru-RU" sz="1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бесканальную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прокладку, </a:t>
            </a:r>
            <a:r>
              <a:rPr lang="ru-RU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требуют гидроизоляции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связанных с ней затрат;</a:t>
            </a:r>
          </a:p>
          <a:p>
            <a:pPr algn="l" defTabSz="1019175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 подвержены зарастанию, </a:t>
            </a:r>
            <a:r>
              <a:rPr lang="ru-RU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обладают меньшим гидравлическим сопротивлением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сравнению с металлическими трубами.</a:t>
            </a:r>
          </a:p>
          <a:p>
            <a:pPr algn="l" defTabSz="1019175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более долговечны по сравнению с металлическими, срок их службы при соблюдении условий эксплуатации </a:t>
            </a:r>
            <a:r>
              <a:rPr lang="ru-RU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50 лет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algn="l" defTabSz="1019175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гибкость теплоизолированных труб ИЗОПРОФЛЕКС-А позволяет проходить повороты трассы </a:t>
            </a:r>
            <a:r>
              <a:rPr lang="ru-RU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 применения фасонных деталей 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(кроме концевых присоединительных фитингов); </a:t>
            </a:r>
          </a:p>
          <a:p>
            <a:pPr algn="l" defTabSz="1019175">
              <a:buFontTx/>
              <a:buChar char="-"/>
            </a:pPr>
            <a:r>
              <a:rPr lang="ru-RU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поставляются длинномерными отрезками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(бухтами от 60 м), благодаря чему в разы сокращаются сроки и стоимость монтажных работ; </a:t>
            </a:r>
          </a:p>
          <a:p>
            <a:pPr algn="l" defTabSz="1019175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</a:t>
            </a:r>
            <a:r>
              <a:rPr lang="ru-RU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 требуется устройство компенсаторов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компенсация осуществляется за счет волнообразной укладки.</a:t>
            </a:r>
          </a:p>
          <a:p>
            <a:pPr algn="l"/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4" descr="izoprofl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963118"/>
            <a:ext cx="2160240" cy="136815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8" name="Picture 12" descr="Izoproflex_3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126874" y="1976438"/>
            <a:ext cx="2697995" cy="1354832"/>
          </a:xfrm>
          <a:prstGeom prst="rect">
            <a:avLst/>
          </a:prstGeom>
          <a:noFill/>
        </p:spPr>
      </p:pic>
      <p:pic>
        <p:nvPicPr>
          <p:cNvPr id="9" name="Picture 11" descr="Truby_Belokudrja_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501008"/>
            <a:ext cx="3240360" cy="1368152"/>
          </a:xfrm>
          <a:prstGeom prst="rect">
            <a:avLst/>
          </a:prstGeom>
          <a:noFill/>
        </p:spPr>
      </p:pic>
      <p:pic>
        <p:nvPicPr>
          <p:cNvPr id="10" name="Picture 2" descr="C:\Users\tste001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169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Тепловая сеть ЦТП ул. Сабурова 47а</a:t>
            </a:r>
            <a:br>
              <a:rPr lang="ru-RU" sz="2400" dirty="0" smtClean="0"/>
            </a:br>
            <a:r>
              <a:rPr lang="ru-RU" sz="2400" dirty="0" smtClean="0"/>
              <a:t> (концессия)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148064" y="2132856"/>
            <a:ext cx="3816424" cy="278333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</a:rPr>
              <a:t>Протяженность тепловых сетей от </a:t>
            </a:r>
            <a:r>
              <a:rPr lang="ru-RU" sz="1200" dirty="0" smtClean="0">
                <a:solidFill>
                  <a:schemeClr val="tx1"/>
                </a:solidFill>
              </a:rPr>
              <a:t>ЦТП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ул. </a:t>
            </a:r>
            <a:r>
              <a:rPr lang="ru-RU" sz="1200" dirty="0">
                <a:solidFill>
                  <a:schemeClr val="tx1"/>
                </a:solidFill>
              </a:rPr>
              <a:t>Сабурова 47а </a:t>
            </a:r>
            <a:r>
              <a:rPr lang="ru-RU" sz="1200" dirty="0" smtClean="0">
                <a:solidFill>
                  <a:schemeClr val="tx1"/>
                </a:solidFill>
              </a:rPr>
              <a:t>на </a:t>
            </a:r>
            <a:r>
              <a:rPr lang="ru-RU" sz="1200" dirty="0">
                <a:solidFill>
                  <a:schemeClr val="tx1"/>
                </a:solidFill>
              </a:rPr>
              <a:t>замену составляет: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0,230 км.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</a:rPr>
              <a:t>После завершения ремонтных работ будет выполнено благоустройство всех участков.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20237" r="20714" b="12352"/>
          <a:stretch/>
        </p:blipFill>
        <p:spPr bwMode="auto">
          <a:xfrm rot="10800000">
            <a:off x="323528" y="1556792"/>
            <a:ext cx="467336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Тепловая сеть ЦТП ул. Труда 3 </a:t>
            </a:r>
            <a:br>
              <a:rPr lang="ru-RU" sz="2400" dirty="0" smtClean="0"/>
            </a:br>
            <a:r>
              <a:rPr lang="ru-RU" sz="2400" dirty="0" smtClean="0"/>
              <a:t>(концессия)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148064" y="2132856"/>
            <a:ext cx="3816424" cy="278333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>
                <a:solidFill>
                  <a:schemeClr val="tx1"/>
                </a:solidFill>
              </a:rPr>
              <a:t>Протяженность тепловых сетей от ЦТП </a:t>
            </a:r>
            <a:r>
              <a:rPr lang="ru-RU" sz="1200" dirty="0" smtClean="0">
                <a:solidFill>
                  <a:schemeClr val="tx1"/>
                </a:solidFill>
              </a:rPr>
              <a:t>ул. Труда </a:t>
            </a:r>
            <a:r>
              <a:rPr lang="ru-RU" sz="1200" dirty="0">
                <a:solidFill>
                  <a:schemeClr val="tx1"/>
                </a:solidFill>
              </a:rPr>
              <a:t>3 </a:t>
            </a:r>
            <a:r>
              <a:rPr lang="ru-RU" sz="1200" dirty="0" smtClean="0">
                <a:solidFill>
                  <a:schemeClr val="tx1"/>
                </a:solidFill>
              </a:rPr>
              <a:t>на </a:t>
            </a:r>
            <a:r>
              <a:rPr lang="ru-RU" sz="1200" dirty="0">
                <a:solidFill>
                  <a:schemeClr val="tx1"/>
                </a:solidFill>
              </a:rPr>
              <a:t>замену составляет: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0,114 км.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</a:rPr>
              <a:t>После завершения ремонтных работ будет выполнено благоустройство всех участков.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1" t="33482" r="18333" b="5804"/>
          <a:stretch/>
        </p:blipFill>
        <p:spPr bwMode="auto">
          <a:xfrm rot="10800000">
            <a:off x="354943" y="1412777"/>
            <a:ext cx="4752528" cy="481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709920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2990" y="260647"/>
            <a:ext cx="6793505" cy="680073"/>
          </a:xfrm>
        </p:spPr>
        <p:txBody>
          <a:bodyPr/>
          <a:lstStyle/>
          <a:p>
            <a:r>
              <a:rPr lang="ru-RU" sz="2000" dirty="0" smtClean="0"/>
              <a:t>Тепловая сеть ЦТП ул. Автозаводская 11а</a:t>
            </a:r>
            <a:br>
              <a:rPr lang="ru-RU" sz="2000" dirty="0" smtClean="0"/>
            </a:br>
            <a:r>
              <a:rPr lang="ru-RU" sz="2000" dirty="0" smtClean="0"/>
              <a:t> (концессия)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788024" y="1916832"/>
            <a:ext cx="4104456" cy="43924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</a:rPr>
              <a:t>Протяженность тепловых сетей от </a:t>
            </a:r>
            <a:r>
              <a:rPr lang="ru-RU" sz="1200" dirty="0" smtClean="0">
                <a:solidFill>
                  <a:schemeClr val="tx1"/>
                </a:solidFill>
              </a:rPr>
              <a:t>ЦТП 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ул. </a:t>
            </a:r>
            <a:r>
              <a:rPr lang="ru-RU" sz="1200" dirty="0">
                <a:solidFill>
                  <a:schemeClr val="tx1"/>
                </a:solidFill>
              </a:rPr>
              <a:t>Автозаводская 11а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на замену составляет:</a:t>
            </a:r>
          </a:p>
          <a:p>
            <a:r>
              <a:rPr lang="ru-RU" sz="1200" dirty="0">
                <a:solidFill>
                  <a:schemeClr val="tx1"/>
                </a:solidFill>
              </a:rPr>
              <a:t>ГВС – </a:t>
            </a:r>
            <a:r>
              <a:rPr lang="ru-RU" sz="1200" dirty="0" smtClean="0">
                <a:solidFill>
                  <a:schemeClr val="tx1"/>
                </a:solidFill>
              </a:rPr>
              <a:t>0,639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0,639 км.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</a:rPr>
              <a:t>После завершения ремонтных работ будет выполнено благоустройство всех участков.</a:t>
            </a: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8" t="22174" r="15239" b="5803"/>
          <a:stretch/>
        </p:blipFill>
        <p:spPr bwMode="auto">
          <a:xfrm rot="10800000">
            <a:off x="179512" y="1460376"/>
            <a:ext cx="4320480" cy="502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0"/>
            <a:ext cx="6768752" cy="940721"/>
          </a:xfrm>
        </p:spPr>
        <p:txBody>
          <a:bodyPr/>
          <a:lstStyle/>
          <a:p>
            <a:r>
              <a:rPr lang="ru-RU" sz="2000" dirty="0" smtClean="0"/>
              <a:t>Тепловая сеть ЦТП </a:t>
            </a:r>
            <a:r>
              <a:rPr lang="ru-RU" sz="2000" dirty="0" err="1" smtClean="0"/>
              <a:t>ул.Автозаводская</a:t>
            </a:r>
            <a:r>
              <a:rPr lang="ru-RU" sz="2000" dirty="0" smtClean="0"/>
              <a:t> 24а</a:t>
            </a:r>
            <a:br>
              <a:rPr lang="ru-RU" sz="2000" dirty="0" smtClean="0"/>
            </a:br>
            <a:r>
              <a:rPr lang="ru-RU" sz="2000" dirty="0" smtClean="0"/>
              <a:t>(концессия)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>
                <a:solidFill>
                  <a:schemeClr val="tx1"/>
                </a:solidFill>
              </a:rPr>
              <a:t>Протяженность тепловых сетей от ЦТП </a:t>
            </a:r>
            <a:r>
              <a:rPr lang="ru-RU" sz="1200" dirty="0" err="1" smtClean="0">
                <a:solidFill>
                  <a:schemeClr val="tx1"/>
                </a:solidFill>
              </a:rPr>
              <a:t>ул.Автозаводская</a:t>
            </a:r>
            <a:r>
              <a:rPr lang="ru-RU" sz="1200" dirty="0" smtClean="0">
                <a:solidFill>
                  <a:schemeClr val="tx1"/>
                </a:solidFill>
              </a:rPr>
              <a:t> 24а </a:t>
            </a:r>
            <a:r>
              <a:rPr lang="ru-RU" sz="1200" dirty="0">
                <a:solidFill>
                  <a:schemeClr val="tx1"/>
                </a:solidFill>
              </a:rPr>
              <a:t>на замену составляет:</a:t>
            </a:r>
          </a:p>
          <a:p>
            <a:r>
              <a:rPr lang="ru-RU" sz="1200" dirty="0">
                <a:solidFill>
                  <a:schemeClr val="tx1"/>
                </a:solidFill>
              </a:rPr>
              <a:t>ГВС – </a:t>
            </a:r>
            <a:r>
              <a:rPr lang="ru-RU" sz="1200" dirty="0" smtClean="0">
                <a:solidFill>
                  <a:schemeClr val="tx1"/>
                </a:solidFill>
              </a:rPr>
              <a:t>0,996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1,324 км.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</a:rPr>
              <a:t>После </a:t>
            </a:r>
            <a:r>
              <a:rPr lang="ru-RU" sz="1200" dirty="0" smtClean="0">
                <a:solidFill>
                  <a:schemeClr val="tx1"/>
                </a:solidFill>
              </a:rPr>
              <a:t>завершения ремонтных </a:t>
            </a:r>
            <a:r>
              <a:rPr lang="ru-RU" sz="1200" dirty="0">
                <a:solidFill>
                  <a:schemeClr val="tx1"/>
                </a:solidFill>
              </a:rPr>
              <a:t>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050" dirty="0" smtClean="0"/>
          </a:p>
          <a:p>
            <a:pPr>
              <a:spcBef>
                <a:spcPts val="0"/>
              </a:spcBef>
            </a:pPr>
            <a:endParaRPr lang="ru-RU" sz="1050" dirty="0" smtClean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4852" r="21666" b="11161"/>
          <a:stretch/>
        </p:blipFill>
        <p:spPr bwMode="auto">
          <a:xfrm rot="10800000">
            <a:off x="467544" y="1725577"/>
            <a:ext cx="4608512" cy="404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08607" y="116632"/>
            <a:ext cx="7999897" cy="1008112"/>
          </a:xfrm>
        </p:spPr>
        <p:txBody>
          <a:bodyPr>
            <a:noAutofit/>
          </a:bodyPr>
          <a:lstStyle/>
          <a:p>
            <a:pPr algn="r">
              <a:spcBef>
                <a:spcPts val="600"/>
              </a:spcBef>
            </a:pPr>
            <a:r>
              <a:rPr lang="ru-RU" sz="3100" dirty="0" smtClean="0">
                <a:solidFill>
                  <a:schemeClr val="bg1"/>
                </a:solidFill>
              </a:rPr>
              <a:t>г. Ижевск</a:t>
            </a:r>
          </a:p>
          <a:p>
            <a:pPr lvl="0" algn="r">
              <a:spcBef>
                <a:spcPts val="600"/>
              </a:spcBef>
            </a:pPr>
            <a:r>
              <a:rPr lang="ru-RU" sz="3100" dirty="0" smtClean="0">
                <a:solidFill>
                  <a:schemeClr val="bg1"/>
                </a:solidFill>
              </a:rPr>
              <a:t>Первомайский район </a:t>
            </a:r>
            <a:r>
              <a:rPr lang="ru-RU" sz="3100" dirty="0">
                <a:solidFill>
                  <a:schemeClr val="bg1"/>
                </a:solidFill>
              </a:rPr>
              <a:t>2018г.</a:t>
            </a:r>
          </a:p>
          <a:p>
            <a:pPr algn="ctr">
              <a:spcBef>
                <a:spcPts val="600"/>
              </a:spcBef>
            </a:pPr>
            <a:endParaRPr lang="ru-RU" sz="3100" b="1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573689"/>
              </p:ext>
            </p:extLst>
          </p:nvPr>
        </p:nvGraphicFramePr>
        <p:xfrm>
          <a:off x="467544" y="2492896"/>
          <a:ext cx="8064896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6243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Перечень работ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ТПиР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Ремонты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сетей,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6,511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6,511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 км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2,089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2,089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4,422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4,422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тепловых пунктов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0405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>
                <a:solidFill>
                  <a:schemeClr val="tx1"/>
                </a:solidFill>
              </a:rPr>
              <a:t>Протяженность тепловых сетей от </a:t>
            </a:r>
            <a:r>
              <a:rPr lang="ru-RU" sz="1200" dirty="0" smtClean="0">
                <a:solidFill>
                  <a:schemeClr val="tx1"/>
                </a:solidFill>
              </a:rPr>
              <a:t>ЦТП «Ипподромная» на </a:t>
            </a:r>
            <a:r>
              <a:rPr lang="ru-RU" sz="1200" dirty="0">
                <a:solidFill>
                  <a:schemeClr val="tx1"/>
                </a:solidFill>
              </a:rPr>
              <a:t>замену составляет: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в рамках тарифа: ГВС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1,350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1,760км;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в рамках концессии: ГВС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0,490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2,119 км.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</a:rPr>
              <a:t>После 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1979712" y="0"/>
            <a:ext cx="7056784" cy="1052736"/>
          </a:xfrm>
        </p:spPr>
        <p:txBody>
          <a:bodyPr/>
          <a:lstStyle/>
          <a:p>
            <a:r>
              <a:rPr lang="ru-RU" sz="2000" dirty="0" smtClean="0"/>
              <a:t>Тепловая сеть ЦТП ул. Ленина 116а – ЦТП Ипподромная</a:t>
            </a:r>
            <a:br>
              <a:rPr lang="ru-RU" sz="2000" dirty="0" smtClean="0"/>
            </a:br>
            <a:r>
              <a:rPr lang="ru-RU" sz="2000" dirty="0" smtClean="0"/>
              <a:t> (тариф + концессия)</a:t>
            </a:r>
            <a:endParaRPr lang="ru-RU" sz="2000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8453" r="8571" b="19048"/>
          <a:stretch/>
        </p:blipFill>
        <p:spPr bwMode="auto">
          <a:xfrm>
            <a:off x="179512" y="1556793"/>
            <a:ext cx="499529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5626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>
                <a:solidFill>
                  <a:schemeClr val="tx1"/>
                </a:solidFill>
              </a:rPr>
              <a:t>Протяженность тепловых сетей </a:t>
            </a:r>
            <a:r>
              <a:rPr lang="ru-RU" sz="1200" dirty="0" smtClean="0">
                <a:solidFill>
                  <a:schemeClr val="tx1"/>
                </a:solidFill>
              </a:rPr>
              <a:t>от котельной ИМЗ на замену </a:t>
            </a:r>
            <a:r>
              <a:rPr lang="ru-RU" sz="1200" dirty="0">
                <a:solidFill>
                  <a:schemeClr val="tx1"/>
                </a:solidFill>
              </a:rPr>
              <a:t>составляет: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1,084 км.</a:t>
            </a:r>
          </a:p>
          <a:p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После </a:t>
            </a:r>
            <a:r>
              <a:rPr lang="ru-RU" sz="1200" dirty="0">
                <a:solidFill>
                  <a:schemeClr val="tx1"/>
                </a:solidFill>
              </a:rPr>
              <a:t>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267744" y="44624"/>
            <a:ext cx="6768752" cy="1080120"/>
          </a:xfrm>
        </p:spPr>
        <p:txBody>
          <a:bodyPr/>
          <a:lstStyle/>
          <a:p>
            <a:r>
              <a:rPr lang="ru-RU" sz="2000" dirty="0" smtClean="0"/>
              <a:t>Тепловая сеть от котельной </a:t>
            </a:r>
            <a:br>
              <a:rPr lang="ru-RU" sz="2000" dirty="0" smtClean="0"/>
            </a:br>
            <a:r>
              <a:rPr lang="ru-RU" sz="2000" dirty="0" smtClean="0"/>
              <a:t>Ижевского механического завода </a:t>
            </a:r>
            <a:br>
              <a:rPr lang="ru-RU" sz="2000" dirty="0" smtClean="0"/>
            </a:br>
            <a:r>
              <a:rPr lang="ru-RU" sz="2000" dirty="0" smtClean="0"/>
              <a:t> (тариф)</a:t>
            </a:r>
            <a:endParaRPr lang="ru-RU" sz="2000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34971" r="6429" b="14582"/>
          <a:stretch/>
        </p:blipFill>
        <p:spPr bwMode="auto">
          <a:xfrm rot="16200000">
            <a:off x="258529" y="2701911"/>
            <a:ext cx="5026544" cy="244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33061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865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>
                <a:solidFill>
                  <a:schemeClr val="tx1"/>
                </a:solidFill>
              </a:rPr>
              <a:t>Протяженность тепловых сетей от </a:t>
            </a:r>
            <a:r>
              <a:rPr lang="ru-RU" sz="1200" dirty="0" smtClean="0">
                <a:solidFill>
                  <a:schemeClr val="tx1"/>
                </a:solidFill>
              </a:rPr>
              <a:t>БГВС Ленина 38Б на </a:t>
            </a:r>
            <a:r>
              <a:rPr lang="ru-RU" sz="1200" dirty="0">
                <a:solidFill>
                  <a:schemeClr val="tx1"/>
                </a:solidFill>
              </a:rPr>
              <a:t>замену составляет</a:t>
            </a:r>
            <a:r>
              <a:rPr lang="ru-RU" sz="1200" dirty="0" smtClean="0">
                <a:solidFill>
                  <a:schemeClr val="tx1"/>
                </a:solidFill>
              </a:rPr>
              <a:t>: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в рамках тарифа: </a:t>
            </a:r>
            <a:r>
              <a:rPr lang="ru-RU" sz="1200" dirty="0">
                <a:solidFill>
                  <a:schemeClr val="tx1"/>
                </a:solidFill>
              </a:rPr>
              <a:t>ГВС – </a:t>
            </a:r>
            <a:r>
              <a:rPr lang="ru-RU" sz="1200" dirty="0" smtClean="0">
                <a:solidFill>
                  <a:schemeClr val="tx1"/>
                </a:solidFill>
              </a:rPr>
              <a:t>0,222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0,351км;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dirty="0" smtClean="0">
                <a:solidFill>
                  <a:schemeClr val="tx1"/>
                </a:solidFill>
              </a:rPr>
              <a:t>в рамках концессии: </a:t>
            </a:r>
            <a:r>
              <a:rPr lang="ru-RU" sz="1200" dirty="0">
                <a:solidFill>
                  <a:schemeClr val="tx1"/>
                </a:solidFill>
              </a:rPr>
              <a:t>ГВС – </a:t>
            </a:r>
            <a:r>
              <a:rPr lang="ru-RU" sz="1200" dirty="0" smtClean="0">
                <a:solidFill>
                  <a:schemeClr val="tx1"/>
                </a:solidFill>
              </a:rPr>
              <a:t>0,429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0,250 км. 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После </a:t>
            </a:r>
            <a:r>
              <a:rPr lang="ru-RU" sz="1200" dirty="0">
                <a:solidFill>
                  <a:schemeClr val="tx1"/>
                </a:solidFill>
              </a:rPr>
              <a:t>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050" dirty="0" smtClean="0"/>
          </a:p>
          <a:p>
            <a:pPr>
              <a:spcBef>
                <a:spcPts val="0"/>
              </a:spcBef>
            </a:pPr>
            <a:endParaRPr lang="ru-RU" sz="1050" dirty="0" smtClean="0"/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345376" y="188640"/>
            <a:ext cx="6718998" cy="731396"/>
          </a:xfrm>
        </p:spPr>
        <p:txBody>
          <a:bodyPr/>
          <a:lstStyle/>
          <a:p>
            <a:r>
              <a:rPr lang="ru-RU" sz="2400" dirty="0" smtClean="0"/>
              <a:t>Тепловая сеть </a:t>
            </a:r>
            <a:r>
              <a:rPr lang="ru-RU" sz="2400" dirty="0"/>
              <a:t>БГВС Ленина </a:t>
            </a:r>
            <a:r>
              <a:rPr lang="ru-RU" sz="2400" dirty="0" smtClean="0"/>
              <a:t>38Б </a:t>
            </a:r>
            <a:br>
              <a:rPr lang="ru-RU" sz="2400" dirty="0" smtClean="0"/>
            </a:br>
            <a:r>
              <a:rPr lang="ru-RU" sz="2400" dirty="0" smtClean="0"/>
              <a:t> (тариф + концессия)</a:t>
            </a:r>
            <a:endParaRPr lang="ru-RU" sz="2400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20536" r="5997" b="5564"/>
          <a:stretch/>
        </p:blipFill>
        <p:spPr bwMode="auto">
          <a:xfrm>
            <a:off x="179512" y="1916832"/>
            <a:ext cx="5040611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31150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526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>
                <a:solidFill>
                  <a:schemeClr val="tx1"/>
                </a:solidFill>
              </a:rPr>
              <a:t>Протяженность тепловых сетей от </a:t>
            </a:r>
            <a:r>
              <a:rPr lang="ru-RU" sz="1200" dirty="0" smtClean="0">
                <a:solidFill>
                  <a:schemeClr val="tx1"/>
                </a:solidFill>
              </a:rPr>
              <a:t>ТК-1132 на </a:t>
            </a:r>
            <a:r>
              <a:rPr lang="ru-RU" sz="1200" dirty="0">
                <a:solidFill>
                  <a:schemeClr val="tx1"/>
                </a:solidFill>
              </a:rPr>
              <a:t>замену составляет: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0,474 км.</a:t>
            </a:r>
          </a:p>
          <a:p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После </a:t>
            </a:r>
            <a:r>
              <a:rPr lang="ru-RU" sz="1200" dirty="0">
                <a:solidFill>
                  <a:schemeClr val="tx1"/>
                </a:solidFill>
              </a:rPr>
              <a:t>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345376" y="188640"/>
            <a:ext cx="6718998" cy="731396"/>
          </a:xfrm>
        </p:spPr>
        <p:txBody>
          <a:bodyPr/>
          <a:lstStyle/>
          <a:p>
            <a:r>
              <a:rPr lang="ru-RU" sz="2400" dirty="0" smtClean="0"/>
              <a:t>Тепловая сеть ТК-1132</a:t>
            </a:r>
            <a:br>
              <a:rPr lang="ru-RU" sz="2400" dirty="0" smtClean="0"/>
            </a:br>
            <a:r>
              <a:rPr lang="ru-RU" sz="2400" dirty="0" smtClean="0"/>
              <a:t> (концессия)</a:t>
            </a:r>
            <a:endParaRPr lang="ru-RU" sz="2400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" t="19792" r="28095" b="17708"/>
          <a:stretch/>
        </p:blipFill>
        <p:spPr bwMode="auto">
          <a:xfrm rot="10800000">
            <a:off x="251520" y="1908808"/>
            <a:ext cx="5028569" cy="373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137" y="5640256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9204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08607" y="44623"/>
            <a:ext cx="7927889" cy="1152129"/>
          </a:xfrm>
        </p:spPr>
        <p:txBody>
          <a:bodyPr>
            <a:normAutofit fontScale="62500" lnSpcReduction="20000"/>
          </a:bodyPr>
          <a:lstStyle/>
          <a:p>
            <a:pPr algn="ctr"/>
            <a:endParaRPr lang="ru-RU" sz="3200" b="1" dirty="0" smtClean="0"/>
          </a:p>
          <a:p>
            <a:pPr algn="r">
              <a:spcBef>
                <a:spcPts val="600"/>
              </a:spcBef>
            </a:pPr>
            <a:r>
              <a:rPr lang="ru-RU" sz="4600" dirty="0" smtClean="0">
                <a:solidFill>
                  <a:schemeClr val="bg1"/>
                </a:solidFill>
              </a:rPr>
              <a:t>г. Ижевск</a:t>
            </a:r>
          </a:p>
          <a:p>
            <a:pPr lvl="0" algn="r">
              <a:spcBef>
                <a:spcPts val="600"/>
              </a:spcBef>
            </a:pPr>
            <a:r>
              <a:rPr lang="ru-RU" sz="4600" dirty="0" smtClean="0">
                <a:solidFill>
                  <a:schemeClr val="bg1"/>
                </a:solidFill>
              </a:rPr>
              <a:t>Октябрьский район </a:t>
            </a:r>
            <a:r>
              <a:rPr lang="ru-RU" sz="4600" dirty="0">
                <a:solidFill>
                  <a:schemeClr val="bg1"/>
                </a:solidFill>
              </a:rPr>
              <a:t>2018г.</a:t>
            </a:r>
          </a:p>
          <a:p>
            <a:pPr algn="ctr">
              <a:spcBef>
                <a:spcPts val="600"/>
              </a:spcBef>
            </a:pPr>
            <a:endParaRPr lang="ru-RU" sz="3200" b="1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117356"/>
              </p:ext>
            </p:extLst>
          </p:nvPr>
        </p:nvGraphicFramePr>
        <p:xfrm>
          <a:off x="467544" y="2492896"/>
          <a:ext cx="8064896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6243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Перечень работ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ТПиР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Ремонты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сетей,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8,852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8,852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 км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2,800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2,800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6,053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6,053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тепловых пунктов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460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2990" y="188640"/>
            <a:ext cx="6793505" cy="752081"/>
          </a:xfrm>
        </p:spPr>
        <p:txBody>
          <a:bodyPr/>
          <a:lstStyle/>
          <a:p>
            <a:r>
              <a:rPr lang="ru-RU" sz="1800" dirty="0" err="1" smtClean="0"/>
              <a:t>Энергоэффективные</a:t>
            </a:r>
            <a:r>
              <a:rPr lang="ru-RU" sz="1800" dirty="0" smtClean="0"/>
              <a:t> материалы, технологии и оборудование, применяемые в ремонтной программе</a:t>
            </a:r>
            <a:endParaRPr lang="ru-RU" sz="1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1196752"/>
            <a:ext cx="8363272" cy="491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/>
          <a:p>
            <a:pPr marL="0" marR="0" lvl="0" indent="0" algn="ctr" defTabSz="410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Полипропиленовые трубы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PPRC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4402832" cy="4281339"/>
          </a:xfrm>
        </p:spPr>
        <p:txBody>
          <a:bodyPr>
            <a:normAutofit/>
          </a:bodyPr>
          <a:lstStyle/>
          <a:p>
            <a:pPr algn="l"/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Полипропиленовые трубы – это трубы, которые производятся из высокотемпературного полипропилена </a:t>
            </a:r>
            <a:r>
              <a:rPr lang="en-US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PPRC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l"/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Трубопроводы прокладываются в каналах на скользящих опорах и в подвалах зданий.</a:t>
            </a:r>
          </a:p>
          <a:p>
            <a:pPr algn="l"/>
            <a:endParaRPr lang="ru-RU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Преимущества:</a:t>
            </a:r>
          </a:p>
          <a:p>
            <a:pPr algn="l"/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имеют 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низкую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теплопроводность;</a:t>
            </a:r>
            <a:endParaRPr lang="ru-RU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подвержены коррозии и 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ржавеют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ru-RU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подвержены нарастанию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солевых и известковых отложений внутри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трубы;</a:t>
            </a:r>
            <a:endParaRPr lang="ru-RU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имеют 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высокую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ударную прочность;</a:t>
            </a:r>
          </a:p>
          <a:p>
            <a:pPr algn="l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деформируются под воздействием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температур;</a:t>
            </a:r>
            <a:endParaRPr lang="ru-RU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обладают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высокой температурной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прочностью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могут эксплуатироваться при температурах от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/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-10°C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+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90°C;</a:t>
            </a:r>
            <a:endParaRPr lang="ru-RU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экологически 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безопасны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так как полипропилен PPRC не являются токсичным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материалом;</a:t>
            </a:r>
            <a:endParaRPr lang="ru-RU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имеют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 службы до 50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лет;</a:t>
            </a:r>
            <a:endParaRPr lang="ru-RU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просты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монтаже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не требуют специального ухода и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ремонта.</a:t>
            </a:r>
            <a:endParaRPr lang="ru-RU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666950"/>
            <a:ext cx="23812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8" name="Picture 4" descr="DSC016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337661"/>
            <a:ext cx="2812876" cy="1989162"/>
          </a:xfrm>
          <a:prstGeom prst="rect">
            <a:avLst/>
          </a:prstGeom>
          <a:noFill/>
        </p:spPr>
      </p:pic>
      <p:pic>
        <p:nvPicPr>
          <p:cNvPr id="9" name="Picture 2" descr="C:\Users\tste001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073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50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12370" r="4440" b="4885"/>
          <a:stretch/>
        </p:blipFill>
        <p:spPr bwMode="auto">
          <a:xfrm>
            <a:off x="179511" y="1628799"/>
            <a:ext cx="4871663" cy="405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>
                <a:solidFill>
                  <a:schemeClr val="tx1"/>
                </a:solidFill>
              </a:rPr>
              <a:t>Протяженность тепловых сетей от </a:t>
            </a:r>
            <a:r>
              <a:rPr lang="ru-RU" sz="1200" dirty="0" smtClean="0">
                <a:solidFill>
                  <a:schemeClr val="tx1"/>
                </a:solidFill>
              </a:rPr>
              <a:t>ЦТП-43 С-З </a:t>
            </a:r>
            <a:r>
              <a:rPr lang="ru-RU" sz="1200" dirty="0" err="1" smtClean="0">
                <a:solidFill>
                  <a:schemeClr val="tx1"/>
                </a:solidFill>
              </a:rPr>
              <a:t>мкр</a:t>
            </a:r>
            <a:r>
              <a:rPr lang="ru-RU" sz="1200" dirty="0" smtClean="0">
                <a:solidFill>
                  <a:schemeClr val="tx1"/>
                </a:solidFill>
              </a:rPr>
              <a:t>. на </a:t>
            </a:r>
            <a:r>
              <a:rPr lang="ru-RU" sz="1200" dirty="0">
                <a:solidFill>
                  <a:schemeClr val="tx1"/>
                </a:solidFill>
              </a:rPr>
              <a:t>замену составляет: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в рамках тарифа: ГВС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1,749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2,208 км;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В рамках концессии: ГВС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0,099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0,195 км.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</a:rPr>
              <a:t>После 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050" dirty="0" smtClean="0"/>
          </a:p>
          <a:p>
            <a:pPr>
              <a:spcBef>
                <a:spcPts val="0"/>
              </a:spcBef>
            </a:pPr>
            <a:endParaRPr lang="ru-RU" sz="1050" dirty="0" smtClean="0"/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267744" y="0"/>
            <a:ext cx="6768752" cy="1124744"/>
          </a:xfrm>
        </p:spPr>
        <p:txBody>
          <a:bodyPr/>
          <a:lstStyle/>
          <a:p>
            <a:r>
              <a:rPr lang="ru-RU" sz="2000" dirty="0" smtClean="0"/>
              <a:t>Тепловая сеть ЦТП ул. Песочная 26а - </a:t>
            </a:r>
            <a:br>
              <a:rPr lang="ru-RU" sz="2000" dirty="0" smtClean="0"/>
            </a:br>
            <a:r>
              <a:rPr lang="ru-RU" sz="2000" dirty="0" smtClean="0"/>
              <a:t>ЦТП-43 С-З </a:t>
            </a:r>
            <a:r>
              <a:rPr lang="ru-RU" sz="2000" dirty="0" err="1" smtClean="0"/>
              <a:t>мкр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> (тариф + концессия)</a:t>
            </a:r>
            <a:endParaRPr lang="ru-RU" sz="2000" dirty="0"/>
          </a:p>
        </p:txBody>
      </p:sp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54901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51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>
                <a:solidFill>
                  <a:schemeClr val="tx1"/>
                </a:solidFill>
              </a:rPr>
              <a:t>Протяженность тепловых сетей от </a:t>
            </a:r>
            <a:r>
              <a:rPr lang="ru-RU" sz="1200" dirty="0" smtClean="0">
                <a:solidFill>
                  <a:schemeClr val="tx1"/>
                </a:solidFill>
              </a:rPr>
              <a:t>ТК-1214 на </a:t>
            </a:r>
            <a:r>
              <a:rPr lang="ru-RU" sz="1200" dirty="0">
                <a:solidFill>
                  <a:schemeClr val="tx1"/>
                </a:solidFill>
              </a:rPr>
              <a:t>замену составляет: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в рамках тарифа: ГВС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0,021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0,185 км;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В рамках концессии: ГВС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0,490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2,119 км.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</a:rPr>
              <a:t>После 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050" dirty="0" smtClean="0"/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345376" y="188640"/>
            <a:ext cx="6718998" cy="731396"/>
          </a:xfrm>
        </p:spPr>
        <p:txBody>
          <a:bodyPr/>
          <a:lstStyle/>
          <a:p>
            <a:r>
              <a:rPr lang="ru-RU" sz="2400" dirty="0" smtClean="0"/>
              <a:t>Тепловая сеть ТК 1214</a:t>
            </a:r>
            <a:br>
              <a:rPr lang="ru-RU" sz="2400" dirty="0" smtClean="0"/>
            </a:br>
            <a:r>
              <a:rPr lang="ru-RU" sz="2400" dirty="0" smtClean="0"/>
              <a:t>(тариф + концессия)</a:t>
            </a:r>
            <a:endParaRPr lang="ru-RU" sz="2400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9" t="14436" r="16310" b="14323"/>
          <a:stretch/>
        </p:blipFill>
        <p:spPr bwMode="auto">
          <a:xfrm rot="16200000">
            <a:off x="130136" y="1582209"/>
            <a:ext cx="5226536" cy="459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181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52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>
                <a:solidFill>
                  <a:schemeClr val="tx1"/>
                </a:solidFill>
              </a:rPr>
              <a:t>Протяженность тепловых сетей от </a:t>
            </a:r>
            <a:r>
              <a:rPr lang="ru-RU" sz="1200" dirty="0" smtClean="0">
                <a:solidFill>
                  <a:schemeClr val="tx1"/>
                </a:solidFill>
              </a:rPr>
              <a:t>ТК-1214 на </a:t>
            </a:r>
            <a:r>
              <a:rPr lang="ru-RU" sz="1200" dirty="0">
                <a:solidFill>
                  <a:schemeClr val="tx1"/>
                </a:solidFill>
              </a:rPr>
              <a:t>замену </a:t>
            </a:r>
            <a:r>
              <a:rPr lang="ru-RU" sz="1200" dirty="0" smtClean="0">
                <a:solidFill>
                  <a:schemeClr val="tx1"/>
                </a:solidFill>
              </a:rPr>
              <a:t>составляет: 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ГВС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0,441 км, 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0,902 км.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</a:rPr>
              <a:t>После 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050" dirty="0" smtClean="0">
              <a:solidFill>
                <a:schemeClr val="tx1"/>
              </a:solidFill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339752" y="0"/>
            <a:ext cx="6724622" cy="1124744"/>
          </a:xfrm>
        </p:spPr>
        <p:txBody>
          <a:bodyPr/>
          <a:lstStyle/>
          <a:p>
            <a:r>
              <a:rPr lang="ru-RU" sz="2000" dirty="0" smtClean="0"/>
              <a:t>Тепловая сеть ЦТП ул. 30 Лет Победы 80а</a:t>
            </a:r>
            <a:br>
              <a:rPr lang="ru-RU" sz="2000" dirty="0" smtClean="0"/>
            </a:br>
            <a:r>
              <a:rPr lang="ru-RU" sz="2000" dirty="0" smtClean="0"/>
              <a:t>(концессия)</a:t>
            </a:r>
            <a:endParaRPr lang="ru-RU" sz="2000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t="13008" r="3673" b="10714"/>
          <a:stretch/>
        </p:blipFill>
        <p:spPr bwMode="auto">
          <a:xfrm rot="16200000">
            <a:off x="148899" y="2235477"/>
            <a:ext cx="5079886" cy="343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7290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53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08607" y="116631"/>
            <a:ext cx="7927889" cy="1080121"/>
          </a:xfrm>
        </p:spPr>
        <p:txBody>
          <a:bodyPr>
            <a:noAutofit/>
          </a:bodyPr>
          <a:lstStyle/>
          <a:p>
            <a:pPr algn="r">
              <a:spcBef>
                <a:spcPts val="600"/>
              </a:spcBef>
            </a:pPr>
            <a:r>
              <a:rPr lang="ru-RU" sz="3100" dirty="0" smtClean="0">
                <a:solidFill>
                  <a:schemeClr val="bg1"/>
                </a:solidFill>
              </a:rPr>
              <a:t>г. Ижевск</a:t>
            </a:r>
          </a:p>
          <a:p>
            <a:pPr lvl="0" algn="r">
              <a:spcBef>
                <a:spcPts val="600"/>
              </a:spcBef>
            </a:pPr>
            <a:r>
              <a:rPr lang="ru-RU" sz="3100" dirty="0" smtClean="0">
                <a:solidFill>
                  <a:schemeClr val="bg1"/>
                </a:solidFill>
              </a:rPr>
              <a:t>Ленинский район </a:t>
            </a:r>
            <a:r>
              <a:rPr lang="ru-RU" sz="3100" dirty="0">
                <a:solidFill>
                  <a:schemeClr val="bg1"/>
                </a:solidFill>
              </a:rPr>
              <a:t>2018г.</a:t>
            </a:r>
          </a:p>
          <a:p>
            <a:pPr algn="ctr">
              <a:spcBef>
                <a:spcPts val="600"/>
              </a:spcBef>
            </a:pPr>
            <a:endParaRPr lang="ru-RU" sz="3100" b="1" dirty="0" smtClean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417102"/>
              </p:ext>
            </p:extLst>
          </p:nvPr>
        </p:nvGraphicFramePr>
        <p:xfrm>
          <a:off x="683568" y="2492896"/>
          <a:ext cx="8064896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6243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Перечень работ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ТПиР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Ремонты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сетей,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0,511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0,511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 км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0,511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0,511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тепловых пунктов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860782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54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>
                <a:solidFill>
                  <a:schemeClr val="tx1"/>
                </a:solidFill>
              </a:rPr>
              <a:t>Протяженность тепловых сетей </a:t>
            </a:r>
            <a:r>
              <a:rPr lang="ru-RU" sz="1200" dirty="0" smtClean="0">
                <a:solidFill>
                  <a:schemeClr val="tx1"/>
                </a:solidFill>
              </a:rPr>
              <a:t>ввода на ЦТП Баранова 40 на </a:t>
            </a:r>
            <a:r>
              <a:rPr lang="ru-RU" sz="1200" dirty="0">
                <a:solidFill>
                  <a:schemeClr val="tx1"/>
                </a:solidFill>
              </a:rPr>
              <a:t>замену </a:t>
            </a:r>
            <a:r>
              <a:rPr lang="ru-RU" sz="1200" dirty="0" smtClean="0">
                <a:solidFill>
                  <a:schemeClr val="tx1"/>
                </a:solidFill>
              </a:rPr>
              <a:t>составляет: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отопление </a:t>
            </a:r>
            <a:r>
              <a:rPr lang="ru-RU" sz="1200" dirty="0">
                <a:solidFill>
                  <a:schemeClr val="tx1"/>
                </a:solidFill>
              </a:rPr>
              <a:t>– </a:t>
            </a:r>
            <a:r>
              <a:rPr lang="ru-RU" sz="1200" dirty="0" smtClean="0">
                <a:solidFill>
                  <a:schemeClr val="tx1"/>
                </a:solidFill>
              </a:rPr>
              <a:t>0,511 км. 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После </a:t>
            </a:r>
            <a:r>
              <a:rPr lang="ru-RU" sz="1200" dirty="0">
                <a:solidFill>
                  <a:schemeClr val="tx1"/>
                </a:solidFill>
              </a:rPr>
              <a:t>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050" dirty="0" smtClean="0"/>
          </a:p>
          <a:p>
            <a:pPr>
              <a:spcBef>
                <a:spcPts val="0"/>
              </a:spcBef>
            </a:pPr>
            <a:endParaRPr lang="ru-RU" sz="1050" dirty="0" smtClean="0"/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345376" y="44624"/>
            <a:ext cx="6691120" cy="1008112"/>
          </a:xfrm>
        </p:spPr>
        <p:txBody>
          <a:bodyPr/>
          <a:lstStyle/>
          <a:p>
            <a:r>
              <a:rPr lang="ru-RU" sz="2000" dirty="0" smtClean="0"/>
              <a:t>Тепловая сеть - ввод на ЦТП ул. Баранова 40</a:t>
            </a:r>
            <a:br>
              <a:rPr lang="ru-RU" sz="2000" dirty="0" smtClean="0"/>
            </a:br>
            <a:r>
              <a:rPr lang="ru-RU" sz="2000" dirty="0" smtClean="0"/>
              <a:t> (тариф)</a:t>
            </a:r>
            <a:endParaRPr lang="ru-RU" sz="2000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16369" r="17262" b="14584"/>
          <a:stretch/>
        </p:blipFill>
        <p:spPr bwMode="auto">
          <a:xfrm rot="10800000">
            <a:off x="107505" y="1484784"/>
            <a:ext cx="5197147" cy="439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91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55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08607" y="0"/>
            <a:ext cx="7927889" cy="1196752"/>
          </a:xfrm>
        </p:spPr>
        <p:txBody>
          <a:bodyPr>
            <a:normAutofit fontScale="55000" lnSpcReduction="20000"/>
          </a:bodyPr>
          <a:lstStyle/>
          <a:p>
            <a:pPr algn="ctr"/>
            <a:endParaRPr lang="ru-RU" sz="3200" b="1" dirty="0" smtClean="0"/>
          </a:p>
          <a:p>
            <a:pPr algn="r">
              <a:spcBef>
                <a:spcPts val="600"/>
              </a:spcBef>
            </a:pPr>
            <a:r>
              <a:rPr lang="ru-RU" sz="5600" dirty="0" smtClean="0">
                <a:solidFill>
                  <a:schemeClr val="bg1"/>
                </a:solidFill>
              </a:rPr>
              <a:t>г. Ижевск</a:t>
            </a:r>
          </a:p>
          <a:p>
            <a:pPr algn="r">
              <a:spcBef>
                <a:spcPts val="600"/>
              </a:spcBef>
            </a:pPr>
            <a:r>
              <a:rPr lang="ru-RU" sz="5600" dirty="0" smtClean="0">
                <a:solidFill>
                  <a:schemeClr val="bg1"/>
                </a:solidFill>
              </a:rPr>
              <a:t>Магистральные сети 2018 г.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879643"/>
              </p:ext>
            </p:extLst>
          </p:nvPr>
        </p:nvGraphicFramePr>
        <p:xfrm>
          <a:off x="467544" y="2708920"/>
          <a:ext cx="7560840" cy="1468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420"/>
                <a:gridCol w="3780420"/>
              </a:tblGrid>
              <a:tr h="9214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Перечень работ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ТПиР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5473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1,287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9615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56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 smtClean="0">
                <a:solidFill>
                  <a:schemeClr val="tx1"/>
                </a:solidFill>
              </a:rPr>
              <a:t>Протяженность тепловых сетей на замену – 0,180 км. 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После </a:t>
            </a:r>
            <a:r>
              <a:rPr lang="ru-RU" sz="1200" dirty="0">
                <a:solidFill>
                  <a:schemeClr val="tx1"/>
                </a:solidFill>
              </a:rPr>
              <a:t>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345376" y="188640"/>
            <a:ext cx="6718998" cy="731396"/>
          </a:xfrm>
        </p:spPr>
        <p:txBody>
          <a:bodyPr/>
          <a:lstStyle/>
          <a:p>
            <a:r>
              <a:rPr lang="ru-RU" sz="2400" dirty="0" smtClean="0"/>
              <a:t>Тепловая сеть ТК-1439-1438</a:t>
            </a:r>
            <a:endParaRPr lang="ru-RU" sz="2400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27679" r="37619" b="16667"/>
          <a:stretch/>
        </p:blipFill>
        <p:spPr bwMode="auto">
          <a:xfrm rot="16200000">
            <a:off x="1342614" y="1185778"/>
            <a:ext cx="278636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232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57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/>
              <a:t>. </a:t>
            </a:r>
            <a:endParaRPr lang="ru-RU" sz="1200" dirty="0"/>
          </a:p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 smtClean="0">
                <a:solidFill>
                  <a:schemeClr val="tx1"/>
                </a:solidFill>
              </a:rPr>
              <a:t>Протяженность тепловых сетей на замену – 0,164 км. 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После </a:t>
            </a:r>
            <a:r>
              <a:rPr lang="ru-RU" sz="1200" dirty="0">
                <a:solidFill>
                  <a:schemeClr val="tx1"/>
                </a:solidFill>
              </a:rPr>
              <a:t>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345376" y="188640"/>
            <a:ext cx="6718998" cy="731396"/>
          </a:xfrm>
        </p:spPr>
        <p:txBody>
          <a:bodyPr/>
          <a:lstStyle/>
          <a:p>
            <a:r>
              <a:rPr lang="ru-RU" sz="2400" dirty="0" smtClean="0"/>
              <a:t>Тепловая сеть ТК-1118-1118/1</a:t>
            </a:r>
            <a:endParaRPr lang="ru-RU" sz="2400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 t="19345" r="35357" b="12352"/>
          <a:stretch/>
        </p:blipFill>
        <p:spPr bwMode="auto">
          <a:xfrm rot="16200000">
            <a:off x="902283" y="767395"/>
            <a:ext cx="3672408" cy="525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6238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58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/>
              <a:t>. </a:t>
            </a:r>
            <a:endParaRPr lang="ru-RU" sz="1200" dirty="0"/>
          </a:p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 smtClean="0">
                <a:solidFill>
                  <a:schemeClr val="tx1"/>
                </a:solidFill>
              </a:rPr>
              <a:t>Протяженность тепловых сетей на замену – 0,262 км. 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После </a:t>
            </a:r>
            <a:r>
              <a:rPr lang="ru-RU" sz="1200" dirty="0">
                <a:solidFill>
                  <a:schemeClr val="tx1"/>
                </a:solidFill>
              </a:rPr>
              <a:t>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345376" y="188640"/>
            <a:ext cx="6718998" cy="731396"/>
          </a:xfrm>
        </p:spPr>
        <p:txBody>
          <a:bodyPr/>
          <a:lstStyle/>
          <a:p>
            <a:r>
              <a:rPr lang="ru-RU" sz="2400" dirty="0" smtClean="0"/>
              <a:t>Тепловая сеть ТК-1521-1520</a:t>
            </a:r>
            <a:endParaRPr lang="ru-RU" sz="2400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7" t="27233" r="37381" b="17559"/>
          <a:stretch/>
        </p:blipFill>
        <p:spPr bwMode="auto">
          <a:xfrm rot="16200000">
            <a:off x="1022840" y="1145512"/>
            <a:ext cx="335390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9070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59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 smtClean="0">
                <a:solidFill>
                  <a:schemeClr val="tx1"/>
                </a:solidFill>
              </a:rPr>
              <a:t>Протяженность тепловых сетей на замену – 0,157 км.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После </a:t>
            </a:r>
            <a:r>
              <a:rPr lang="ru-RU" sz="1200" dirty="0">
                <a:solidFill>
                  <a:schemeClr val="tx1"/>
                </a:solidFill>
              </a:rPr>
              <a:t>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050" dirty="0" smtClean="0"/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345376" y="188640"/>
            <a:ext cx="6718998" cy="731396"/>
          </a:xfrm>
        </p:spPr>
        <p:txBody>
          <a:bodyPr/>
          <a:lstStyle/>
          <a:p>
            <a:r>
              <a:rPr lang="ru-RU" sz="2400" dirty="0" smtClean="0"/>
              <a:t>Тепловая сеть ТК-1116-1117</a:t>
            </a:r>
            <a:endParaRPr lang="ru-RU" sz="2400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t="33632" r="44881" b="18898"/>
          <a:stretch/>
        </p:blipFill>
        <p:spPr bwMode="auto">
          <a:xfrm rot="16200000">
            <a:off x="669617" y="1498735"/>
            <a:ext cx="4513943" cy="463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19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5736" y="44624"/>
            <a:ext cx="6840759" cy="1008112"/>
          </a:xfrm>
        </p:spPr>
        <p:txBody>
          <a:bodyPr/>
          <a:lstStyle/>
          <a:p>
            <a:r>
              <a:rPr lang="ru-RU" sz="1800" dirty="0" err="1" smtClean="0"/>
              <a:t>Энергоэффективные</a:t>
            </a:r>
            <a:r>
              <a:rPr lang="ru-RU" sz="1800" dirty="0" smtClean="0"/>
              <a:t> материалы, технологии и оборудование применяемые в ремонтной программе</a:t>
            </a:r>
            <a:endParaRPr lang="ru-RU" sz="1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1196752"/>
            <a:ext cx="8291264" cy="50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/>
          <a:p>
            <a:pPr marL="0" marR="0" lvl="0" indent="0" algn="ctr" defTabSz="410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Пластинчатые теплообменники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4690864" cy="4425355"/>
          </a:xfrm>
        </p:spPr>
        <p:txBody>
          <a:bodyPr>
            <a:normAutofit/>
          </a:bodyPr>
          <a:lstStyle/>
          <a:p>
            <a:pPr algn="l"/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Теплообменник пластинчатый - устройство, в котором осуществляется передача теплоты от горячего теплоносителя к холодной (нагреваемой) среде через стальные, медные, графитовые, титановые гофрированные пластины, которые стянуты в пакет. Горячие и холодные слои перемещаются друг с другом.</a:t>
            </a:r>
          </a:p>
          <a:p>
            <a:pPr algn="l"/>
            <a:endParaRPr lang="ru-RU" sz="13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Преимущества:</a:t>
            </a:r>
          </a:p>
          <a:p>
            <a:pPr algn="l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сокращение площади, занимаемой теплообменным оборудованием, за счет компактной конструкции;</a:t>
            </a:r>
          </a:p>
          <a:p>
            <a:pPr algn="l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небольшой вес;</a:t>
            </a:r>
          </a:p>
          <a:p>
            <a:pPr algn="l">
              <a:buFontTx/>
              <a:buChar char="-"/>
            </a:pP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большая тепловая мощность, благодаря особенному профилю пластин и дополнительно встроенным турбулентным пластинам;</a:t>
            </a:r>
          </a:p>
          <a:p>
            <a:pPr algn="l">
              <a:buFontTx/>
              <a:buChar char="-"/>
            </a:pP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длительные сроки эксплуатации при минимальном уходе;</a:t>
            </a:r>
          </a:p>
          <a:p>
            <a:pPr algn="l">
              <a:buFontTx/>
              <a:buChar char="-"/>
            </a:pP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малая величина </a:t>
            </a:r>
            <a:r>
              <a:rPr lang="ru-RU" sz="13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недогрева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теплообменника;</a:t>
            </a:r>
          </a:p>
          <a:p>
            <a:pPr algn="l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высокий КПД теплообменника;</a:t>
            </a:r>
          </a:p>
          <a:p>
            <a:pPr algn="l">
              <a:buFontTx/>
              <a:buChar char="-"/>
            </a:pP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низкие потери давления на теплообменнике;</a:t>
            </a:r>
          </a:p>
          <a:p>
            <a:pPr algn="l">
              <a:buFontTx/>
              <a:buChar char="-"/>
            </a:pP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снижение расхода электроэнергии на электрические насосы;</a:t>
            </a:r>
          </a:p>
          <a:p>
            <a:pPr algn="l">
              <a:buFontTx/>
              <a:buChar char="-"/>
            </a:pP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низкие трудозатраты при ремонте оборудования;</a:t>
            </a:r>
          </a:p>
          <a:p>
            <a:pPr algn="l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короткие сроки ремонта оборудования.</a:t>
            </a:r>
            <a:endParaRPr lang="ru-RU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700808"/>
            <a:ext cx="28575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8" name="Picture 2" descr="C:\Users\tste001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60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 smtClean="0">
                <a:solidFill>
                  <a:schemeClr val="tx1"/>
                </a:solidFill>
              </a:rPr>
              <a:t>Протяженность тепловых сетей на замену – 0,360 км. 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После </a:t>
            </a:r>
            <a:r>
              <a:rPr lang="ru-RU" sz="1200" dirty="0">
                <a:solidFill>
                  <a:schemeClr val="tx1"/>
                </a:solidFill>
              </a:rPr>
              <a:t>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345376" y="188640"/>
            <a:ext cx="6718998" cy="731396"/>
          </a:xfrm>
        </p:spPr>
        <p:txBody>
          <a:bodyPr/>
          <a:lstStyle/>
          <a:p>
            <a:r>
              <a:rPr lang="ru-RU" sz="2400" dirty="0" smtClean="0"/>
              <a:t>Тепловая сеть ТК-1318-1320</a:t>
            </a:r>
            <a:endParaRPr lang="ru-RU" sz="2400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7976" r="37976" b="32292"/>
          <a:stretch/>
        </p:blipFill>
        <p:spPr bwMode="auto">
          <a:xfrm>
            <a:off x="179512" y="1557451"/>
            <a:ext cx="5184576" cy="316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4517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61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5436096" y="1464989"/>
            <a:ext cx="3384376" cy="3960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/>
          </a:p>
          <a:p>
            <a:r>
              <a:rPr lang="ru-RU" sz="1200" dirty="0" smtClean="0">
                <a:solidFill>
                  <a:schemeClr val="tx1"/>
                </a:solidFill>
              </a:rPr>
              <a:t>Протяженность тепловых сетей на замену – 0,164 км. 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После </a:t>
            </a:r>
            <a:r>
              <a:rPr lang="ru-RU" sz="1200" dirty="0">
                <a:solidFill>
                  <a:schemeClr val="tx1"/>
                </a:solidFill>
              </a:rPr>
              <a:t>завершения ремонтных работ будет выполнено благоустройство всех участков.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2345376" y="188640"/>
            <a:ext cx="6718998" cy="731396"/>
          </a:xfrm>
        </p:spPr>
        <p:txBody>
          <a:bodyPr/>
          <a:lstStyle/>
          <a:p>
            <a:r>
              <a:rPr lang="ru-RU" sz="2400" dirty="0" smtClean="0"/>
              <a:t>Тепловая сеть ТК-1327-1326</a:t>
            </a:r>
            <a:endParaRPr lang="ru-RU" sz="2400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 t="31250" r="42143" b="11608"/>
          <a:stretch/>
        </p:blipFill>
        <p:spPr bwMode="auto">
          <a:xfrm>
            <a:off x="467544" y="1272930"/>
            <a:ext cx="4464496" cy="532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174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defRPr/>
            </a:pPr>
            <a:r>
              <a:rPr lang="ru-RU" dirty="0" smtClean="0"/>
              <a:t>Общий свод по </a:t>
            </a:r>
            <a:r>
              <a:rPr lang="ru-RU" dirty="0" err="1" smtClean="0"/>
              <a:t>г.Ижевску</a:t>
            </a:r>
            <a:r>
              <a:rPr lang="ru-RU" dirty="0" smtClean="0"/>
              <a:t> на 2017г</a:t>
            </a:r>
            <a:r>
              <a:rPr lang="ru-RU" b="1" dirty="0" smtClean="0"/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022979"/>
              </p:ext>
            </p:extLst>
          </p:nvPr>
        </p:nvGraphicFramePr>
        <p:xfrm>
          <a:off x="395536" y="1608966"/>
          <a:ext cx="8496944" cy="1604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2693"/>
                <a:gridCol w="2531106"/>
                <a:gridCol w="614629"/>
                <a:gridCol w="614629"/>
                <a:gridCol w="614629"/>
                <a:gridCol w="614629"/>
                <a:gridCol w="614629"/>
              </a:tblGrid>
              <a:tr h="8348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Перечень работ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Объем запланированных работ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Устиновский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р-н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Индустриальный р-н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Первомайский р-н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Октябрьский р-н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Ленинский р-н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8593">
                <a:tc>
                  <a:txBody>
                    <a:bodyPr/>
                    <a:lstStyle/>
                    <a:p>
                      <a:pPr algn="l" defTabSz="410709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сетей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в однотрубном  исчислении,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35,157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11,634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8,706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5,556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7,778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1,484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  <a:tr h="33868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Техническое перевооружение 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тепловых пунктов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04048" y="1237983"/>
            <a:ext cx="388843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Таблица 1 - </a:t>
            </a:r>
            <a:r>
              <a:rPr lang="ru-RU" sz="1600" b="1" i="1" dirty="0" err="1" smtClean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Техперевооружение</a:t>
            </a:r>
            <a:endParaRPr lang="ru-RU" sz="1600" b="1" dirty="0" smtClean="0">
              <a:solidFill>
                <a:schemeClr val="bg2">
                  <a:lumMod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82659"/>
              </p:ext>
            </p:extLst>
          </p:nvPr>
        </p:nvGraphicFramePr>
        <p:xfrm>
          <a:off x="539552" y="3777813"/>
          <a:ext cx="8460600" cy="144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013"/>
                <a:gridCol w="2570411"/>
                <a:gridCol w="642603"/>
                <a:gridCol w="571068"/>
                <a:gridCol w="606835"/>
                <a:gridCol w="606835"/>
                <a:gridCol w="606835"/>
              </a:tblGrid>
              <a:tr h="947331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Перечень работ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Объем запланированных работ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Устиновский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р-н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Индустриальный р-н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Первомайских р-н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Октябрьский р-н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Ленинский  р-н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97243">
                <a:tc>
                  <a:txBody>
                    <a:bodyPr/>
                    <a:lstStyle/>
                    <a:p>
                      <a:pPr algn="l" defTabSz="410709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сетей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под замену по капитальному ремонту,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4,151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0,688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0,638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1,275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0,846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0,704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97128" y="3429000"/>
            <a:ext cx="309634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Таблица 2 - Ремонты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696744" cy="576064"/>
          </a:xfrm>
        </p:spPr>
        <p:txBody>
          <a:bodyPr/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dirty="0" smtClean="0"/>
              <a:t>Благоустройство в 2017 году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635881"/>
              </p:ext>
            </p:extLst>
          </p:nvPr>
        </p:nvGraphicFramePr>
        <p:xfrm>
          <a:off x="827583" y="1484786"/>
          <a:ext cx="7920880" cy="3014046"/>
        </p:xfrm>
        <a:graphic>
          <a:graphicData uri="http://schemas.openxmlformats.org/drawingml/2006/table">
            <a:tbl>
              <a:tblPr/>
              <a:tblGrid>
                <a:gridCol w="391155"/>
                <a:gridCol w="2273142"/>
                <a:gridCol w="985314"/>
                <a:gridCol w="1037258"/>
                <a:gridCol w="1145780"/>
                <a:gridCol w="1050973"/>
                <a:gridCol w="1037258"/>
              </a:tblGrid>
              <a:tr h="10801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 </a:t>
                      </a:r>
                      <a:r>
                        <a:rPr lang="ru-RU" sz="1200" b="1" i="0" u="none" strike="noStrike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ru-RU" sz="1200" b="1" i="0" u="none" strike="noStrike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Виды работ</a:t>
                      </a: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кв.м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Стоимость работ 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 </a:t>
                      </a:r>
                      <a:r>
                        <a:rPr lang="ru-RU" sz="1200" b="1" i="0" u="none" strike="noStrike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кв.м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Сумма (без НДС),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руб.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выполненных разрешений</a:t>
                      </a: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34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Восстановление асфальта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кв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20312,1</a:t>
                      </a:r>
                    </a:p>
                  </a:txBody>
                  <a:tcPr marL="8078" marR="8078" marT="8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2 158,90</a:t>
                      </a: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43 851 792,69</a:t>
                      </a: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220</a:t>
                      </a:r>
                    </a:p>
                  </a:txBody>
                  <a:tcPr marL="8078" marR="8078" marT="8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Магистральные сети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78" marR="8078" marT="8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4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Восстановление тротуаров, </a:t>
                      </a: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кв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5850,5</a:t>
                      </a:r>
                    </a:p>
                  </a:txBody>
                  <a:tcPr marL="8078" marR="8078" marT="8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1 825,30</a:t>
                      </a: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10 678 917,65</a:t>
                      </a: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929</a:t>
                      </a:r>
                    </a:p>
                  </a:txBody>
                  <a:tcPr marL="8078" marR="8078" marT="8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Квартальные сети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78" marR="8078" marT="8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4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Восстановление газонов, </a:t>
                      </a: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кв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85606,1</a:t>
                      </a:r>
                    </a:p>
                  </a:txBody>
                  <a:tcPr marL="8078" marR="8078" marT="8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280,00</a:t>
                      </a: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23 969 708,00</a:t>
                      </a:r>
                    </a:p>
                  </a:txBody>
                  <a:tcPr marL="8078" marR="8078" marT="8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1149</a:t>
                      </a:r>
                    </a:p>
                  </a:txBody>
                  <a:tcPr marL="8078" marR="8078" marT="8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ВСЕГО</a:t>
                      </a:r>
                    </a:p>
                  </a:txBody>
                  <a:tcPr marL="8078" marR="8078" marT="8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482"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78" marR="8078" marT="80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ИТОГО: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78" marR="8078" marT="8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78" marR="8078" marT="8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78" marR="8078" marT="8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78 500 418,34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78" marR="8078" marT="8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78" marR="8078" marT="8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78" marR="8078" marT="8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27584" y="5013176"/>
            <a:ext cx="408092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Примечание: </a:t>
            </a:r>
            <a:r>
              <a:rPr lang="ru-RU" sz="1200" dirty="0" smtClean="0">
                <a:solidFill>
                  <a:srgbClr val="000000"/>
                </a:solidFill>
                <a:sym typeface="Arial"/>
              </a:rPr>
              <a:t>информация по состоянию на 03.10.2017 </a:t>
            </a: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"/>
            <a:r>
              <a:rPr lang="ru-RU" dirty="0" err="1" smtClean="0"/>
              <a:t>Техперевооружение</a:t>
            </a:r>
            <a:r>
              <a:rPr lang="ru-RU" dirty="0" smtClean="0"/>
              <a:t> ЦТП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39552" y="1196752"/>
            <a:ext cx="8035393" cy="1009237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Программой </a:t>
            </a:r>
            <a:r>
              <a:rPr lang="ru-RU" sz="2000" dirty="0" err="1" smtClean="0">
                <a:solidFill>
                  <a:schemeClr val="tx1"/>
                </a:solidFill>
              </a:rPr>
              <a:t>ТПиР</a:t>
            </a:r>
            <a:r>
              <a:rPr lang="ru-RU" sz="2000" dirty="0" smtClean="0">
                <a:solidFill>
                  <a:schemeClr val="tx1"/>
                </a:solidFill>
              </a:rPr>
              <a:t> предусмотрено полное техническое перевооружение 8 ЦТП г. Ижевска: 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414203"/>
              </p:ext>
            </p:extLst>
          </p:nvPr>
        </p:nvGraphicFramePr>
        <p:xfrm>
          <a:off x="395536" y="2060848"/>
          <a:ext cx="8568952" cy="2958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5929"/>
                <a:gridCol w="6463023"/>
              </a:tblGrid>
              <a:tr h="4751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Район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ЦТП</a:t>
                      </a:r>
                    </a:p>
                  </a:txBody>
                  <a:tcPr anchor="ctr"/>
                </a:tc>
              </a:tr>
              <a:tr h="3167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Индустриальный район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Техническое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перевооружение оборудования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БГВС Коммунаров 224а</a:t>
                      </a:r>
                    </a:p>
                  </a:txBody>
                  <a:tcPr marL="9525" marR="9525" marT="9525" marB="0" anchor="ctr"/>
                </a:tc>
              </a:tr>
              <a:tr h="237560"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Техническое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перевооружение оборудования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ЦТП Зенитная 9б</a:t>
                      </a:r>
                    </a:p>
                  </a:txBody>
                  <a:tcPr marL="9525" marR="9525" marT="9525" marB="0" anchor="ctr"/>
                </a:tc>
              </a:tr>
              <a:tr h="316747">
                <a:tc rowSpan="4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Устиновский район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Техническое перевооружение оборудования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ЦТП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ул.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Сабурова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47а (ЦТП 1-2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«Восточный»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мкр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.)</a:t>
                      </a:r>
                    </a:p>
                  </a:txBody>
                  <a:tcPr marL="9525" marR="9525" marT="9525" marB="0" anchor="ctr"/>
                </a:tc>
              </a:tr>
              <a:tr h="316747">
                <a:tc v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Техническое перевооружение оборудования ЦТП ул.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Сабурова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37а (ЦТП 2-2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«Восточный»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мкр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. )</a:t>
                      </a:r>
                    </a:p>
                  </a:txBody>
                  <a:tcPr marL="9525" marR="9525" marT="9525" marB="0" anchor="ctr"/>
                </a:tc>
              </a:tr>
              <a:tr h="316747">
                <a:tc v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Техническое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перевооружение оборудования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ЦТП Барышникова 35а (ЦТП 1-1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«Восточный»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мкр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.)</a:t>
                      </a:r>
                    </a:p>
                  </a:txBody>
                  <a:tcPr marL="9525" marR="9525" marT="9525" marB="0" anchor="ctr"/>
                </a:tc>
              </a:tr>
              <a:tr h="345661">
                <a:tc v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Техническое перевооружение оборудования нежилого помещения на 1 этаже нежилого здания по</a:t>
                      </a:r>
                    </a:p>
                    <a:p>
                      <a:pPr algn="l" fontAlgn="ctr"/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Tahoma"/>
                        </a:rPr>
                        <a:t>ул.Труда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 1 (ЦТП Автозаводской больницы)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/>
                </a:tc>
              </a:tr>
              <a:tr h="3167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Первомайский район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Техническое перевооружение оборудования ЦТП ул.40 лет Победы 118а (ЦТП-40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мкр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. А-9) </a:t>
                      </a:r>
                    </a:p>
                  </a:txBody>
                  <a:tcPr marL="9525" marR="9525" marT="9525" marB="0" anchor="ctr"/>
                </a:tc>
              </a:tr>
              <a:tr h="3167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Октябрьский район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Техническое перевооружение оборудования здания БГВС 10 лет Октября 26в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" name="Picture 2" descr="C:\Users\tste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124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7839&quot;&gt;&lt;version val=&quot;21124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0&quot;/&gt;&lt;/m_mruColor&gt;&lt;m_mapectfillschemeMRU&gt;&lt;key val=&quot;4&quot;/&gt;&lt;elem&gt;&lt;m_nPartnerID val=&quot;530&quot;/&gt;&lt;m_nIndex val=&quot;2&quot;/&gt;&lt;/elem&gt;&lt;/m_mapectfillschemeMRU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 &lt;/m_chGroupingSymbol&gt;&lt;m_chDecimalSymbol17909&gt;,&lt;/m_chDecimalSymbol17909&gt;&lt;m_nGroupingDigits17909 val=&quot;3&quot;/&gt;&lt;m_chGroupingSymbol17909&gt; &lt;/m_chGroupingSymbol17909&gt;&lt;/m_precDefault&gt;&lt;/CDefaultPrec&gt;&lt;/root&gt;"/>
  <p:tag name="THINKCELLUNDODONOTDELETE" val="49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69280</TotalTime>
  <Words>3469</Words>
  <Application>Microsoft Office PowerPoint</Application>
  <PresentationFormat>Экран (4:3)</PresentationFormat>
  <Paragraphs>779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3_White</vt:lpstr>
      <vt:lpstr>Презентация PowerPoint</vt:lpstr>
      <vt:lpstr>Принципы формирования  инвестиционной программы 2017 г.</vt:lpstr>
      <vt:lpstr>Энергоэффективные материалы, технологии и оборудование, применяемые в инвестиционной программе</vt:lpstr>
      <vt:lpstr>Энергоэффективные материалы, технологии и оборудование, применяемые в ремонтной программе</vt:lpstr>
      <vt:lpstr>Энергоэффективные материалы, технологии и оборудование, применяемые в ремонтной программе</vt:lpstr>
      <vt:lpstr>Энергоэффективные материалы, технологии и оборудование применяемые в ремонтной программе</vt:lpstr>
      <vt:lpstr>Общий свод по г.Ижевску на 2017г.</vt:lpstr>
      <vt:lpstr> Благоустройство в 2017 году </vt:lpstr>
      <vt:lpstr>Техперевооружение ЦТП </vt:lpstr>
      <vt:lpstr>Презентация PowerPoint</vt:lpstr>
      <vt:lpstr>Ключевые мероприятия Устиновского района</vt:lpstr>
      <vt:lpstr>Тепловая сеть ЦТП  ул. Сабурова 47а, 37а  (ЦТП 1-2 «Восточный», ЦТП 2-2 «Восточный»)</vt:lpstr>
      <vt:lpstr>Тепловая сеть ЦТП  ул. Молодежная 34а  (ЦТП А-2), капремонт</vt:lpstr>
      <vt:lpstr>Презентация PowerPoint</vt:lpstr>
      <vt:lpstr>Ключевые мероприятия Индустриального района</vt:lpstr>
      <vt:lpstr>Тепловая сеть ул. Холмогорова 90а   (ЦТП-16 мкр. «Север»)</vt:lpstr>
      <vt:lpstr>Тепловая сеть ЦТП Воткинское шоссе 136Б  (ЦТП- 1 мкр. 1 блок «Буммаш»)</vt:lpstr>
      <vt:lpstr>Презентация PowerPoint</vt:lpstr>
      <vt:lpstr>Ключевые мероприятия Первомайского района</vt:lpstr>
      <vt:lpstr> Тепловая сеть ЦТП  ул. Ленина 158а (ЦТП 12-2)    </vt:lpstr>
      <vt:lpstr>Тепловая сеть  ЦТП ул. Воровского 165а       (ЦТП 37 квартала)</vt:lpstr>
      <vt:lpstr>Презентация PowerPoint</vt:lpstr>
      <vt:lpstr>Ключевые мероприятия Октябрьского района</vt:lpstr>
      <vt:lpstr>Презентация PowerPoint</vt:lpstr>
      <vt:lpstr>Презентация PowerPoint</vt:lpstr>
      <vt:lpstr>Презентация PowerPoint</vt:lpstr>
      <vt:lpstr> Техническое перевооружение тепловой сети от ЦТП-2 ул. Оружейника Драгунова 62а  </vt:lpstr>
      <vt:lpstr>Презентация PowerPoint</vt:lpstr>
      <vt:lpstr>Общий свод по г.Ижевску  на 2018 год</vt:lpstr>
      <vt:lpstr>Презентация PowerPoint</vt:lpstr>
      <vt:lpstr>Тепловая сеть ЦТП ул. Редукторная 8а  (тариф + концессия)</vt:lpstr>
      <vt:lpstr>Тепловая сеть ЦТП Воткинское шоссе 46а  (тариф + концессия)</vt:lpstr>
      <vt:lpstr>Тепловая сеть ТК – 2126 (тариф)</vt:lpstr>
      <vt:lpstr>Тепловая сеть ЦТП ул. Дзержинского 39а – ЦТП 1 мкр. 3 блок «Буммаш»  (тариф + концессия)</vt:lpstr>
      <vt:lpstr>Тепловая сеть ЦТП ул. Шишкина 1  (тариф + концессия)</vt:lpstr>
      <vt:lpstr>Тепловая сеть ЦТП ул. 9 Января 185а  (тариф + концессия)</vt:lpstr>
      <vt:lpstr>Презентация PowerPoint</vt:lpstr>
      <vt:lpstr>Презентация PowerPoint</vt:lpstr>
      <vt:lpstr>Тепловая сеть ЦТП 40 Лет Победы 78а - ЦТП А-1 (тариф)</vt:lpstr>
      <vt:lpstr>Тепловая сеть ЦТП ул. Сабурова 47а  (концессия)</vt:lpstr>
      <vt:lpstr>Тепловая сеть ЦТП ул. Труда 3  (концессия)</vt:lpstr>
      <vt:lpstr>Тепловая сеть ЦТП ул. Автозаводская 11а  (концессия)</vt:lpstr>
      <vt:lpstr>Тепловая сеть ЦТП ул.Автозаводская 24а (концессия)</vt:lpstr>
      <vt:lpstr>Презентация PowerPoint</vt:lpstr>
      <vt:lpstr>Тепловая сеть ЦТП ул. Ленина 116а – ЦТП Ипподромная  (тариф + концессия)</vt:lpstr>
      <vt:lpstr>Тепловая сеть от котельной  Ижевского механического завода   (тариф)</vt:lpstr>
      <vt:lpstr>Тепловая сеть БГВС Ленина 38Б   (тариф + концессия)</vt:lpstr>
      <vt:lpstr>Тепловая сеть ТК-1132  (концессия)</vt:lpstr>
      <vt:lpstr>Презентация PowerPoint</vt:lpstr>
      <vt:lpstr>Тепловая сеть ЦТП ул. Песочная 26а -  ЦТП-43 С-З мкр.  (тариф + концессия)</vt:lpstr>
      <vt:lpstr>Тепловая сеть ТК 1214 (тариф + концессия)</vt:lpstr>
      <vt:lpstr>Тепловая сеть ЦТП ул. 30 Лет Победы 80а (концессия)</vt:lpstr>
      <vt:lpstr>Презентация PowerPoint</vt:lpstr>
      <vt:lpstr>Тепловая сеть - ввод на ЦТП ул. Баранова 40  (тариф)</vt:lpstr>
      <vt:lpstr>Презентация PowerPoint</vt:lpstr>
      <vt:lpstr>Тепловая сеть ТК-1439-1438</vt:lpstr>
      <vt:lpstr>Тепловая сеть ТК-1118-1118/1</vt:lpstr>
      <vt:lpstr>Тепловая сеть ТК-1521-1520</vt:lpstr>
      <vt:lpstr>Тепловая сеть ТК-1116-1117</vt:lpstr>
      <vt:lpstr>Тепловая сеть ТК-1318-1320</vt:lpstr>
      <vt:lpstr>Тепловая сеть ТК-1327-1326</vt:lpstr>
    </vt:vector>
  </TitlesOfParts>
  <Company>IES-HOLDING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полезного отпуска тепловой энергии филиалов КЭС-Холдинга в 2012 году</dc:title>
  <dc:creator>User</dc:creator>
  <cp:lastModifiedBy>Стерхова Татьяна Леонидовна</cp:lastModifiedBy>
  <cp:revision>2730</cp:revision>
  <cp:lastPrinted>2015-10-15T08:50:31Z</cp:lastPrinted>
  <dcterms:created xsi:type="dcterms:W3CDTF">2013-02-05T06:24:04Z</dcterms:created>
  <dcterms:modified xsi:type="dcterms:W3CDTF">2017-12-15T10:03:47Z</dcterms:modified>
</cp:coreProperties>
</file>